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345" r:id="rId3"/>
    <p:sldId id="379" r:id="rId4"/>
    <p:sldId id="264" r:id="rId5"/>
    <p:sldId id="262" r:id="rId6"/>
    <p:sldId id="263" r:id="rId7"/>
    <p:sldId id="349" r:id="rId8"/>
    <p:sldId id="346" r:id="rId9"/>
    <p:sldId id="258" r:id="rId10"/>
    <p:sldId id="259" r:id="rId11"/>
    <p:sldId id="260" r:id="rId12"/>
    <p:sldId id="350" r:id="rId13"/>
    <p:sldId id="295" r:id="rId14"/>
    <p:sldId id="351" r:id="rId15"/>
    <p:sldId id="352" r:id="rId16"/>
    <p:sldId id="353" r:id="rId17"/>
    <p:sldId id="354" r:id="rId18"/>
    <p:sldId id="265" r:id="rId19"/>
    <p:sldId id="266" r:id="rId20"/>
    <p:sldId id="269" r:id="rId21"/>
    <p:sldId id="270" r:id="rId22"/>
    <p:sldId id="355" r:id="rId23"/>
    <p:sldId id="380" r:id="rId24"/>
    <p:sldId id="267" r:id="rId25"/>
    <p:sldId id="268" r:id="rId26"/>
    <p:sldId id="271" r:id="rId27"/>
    <p:sldId id="272" r:id="rId28"/>
    <p:sldId id="356" r:id="rId29"/>
    <p:sldId id="357" r:id="rId30"/>
    <p:sldId id="289" r:id="rId31"/>
    <p:sldId id="291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296" r:id="rId41"/>
    <p:sldId id="297" r:id="rId42"/>
    <p:sldId id="298" r:id="rId43"/>
    <p:sldId id="366" r:id="rId44"/>
    <p:sldId id="367" r:id="rId45"/>
    <p:sldId id="278" r:id="rId46"/>
    <p:sldId id="279" r:id="rId47"/>
    <p:sldId id="280" r:id="rId48"/>
    <p:sldId id="368" r:id="rId49"/>
    <p:sldId id="369" r:id="rId50"/>
    <p:sldId id="370" r:id="rId51"/>
    <p:sldId id="371" r:id="rId52"/>
    <p:sldId id="372" r:id="rId53"/>
    <p:sldId id="281" r:id="rId54"/>
    <p:sldId id="373" r:id="rId55"/>
    <p:sldId id="374" r:id="rId56"/>
    <p:sldId id="375" r:id="rId57"/>
    <p:sldId id="376" r:id="rId58"/>
    <p:sldId id="377" r:id="rId59"/>
    <p:sldId id="283" r:id="rId60"/>
    <p:sldId id="284" r:id="rId61"/>
    <p:sldId id="285" r:id="rId62"/>
    <p:sldId id="286" r:id="rId63"/>
    <p:sldId id="287" r:id="rId64"/>
    <p:sldId id="288" r:id="rId65"/>
    <p:sldId id="37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429" autoAdjust="0"/>
  </p:normalViewPr>
  <p:slideViewPr>
    <p:cSldViewPr snapToGrid="0">
      <p:cViewPr varScale="1">
        <p:scale>
          <a:sx n="90" d="100"/>
          <a:sy n="90" d="100"/>
        </p:scale>
        <p:origin x="13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2D1F-A5EC-43A4-AF2D-E0BF60A8632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7A3-3E29-4C61-8AE5-1B2DA198C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300" b="1" dirty="0"/>
              <a:t>Algebra II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0" dirty="0"/>
              </a:p>
              <a:p>
                <a:pPr defTabSz="931774">
                  <a:defRPr/>
                </a:pPr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b="0" i="1" baseline="0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i="1" baseline="0" dirty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774">
                  <a:defRPr/>
                </a:pPr>
                <a:r>
                  <a:rPr lang="en-US" b="0" i="0" baseline="0" dirty="0">
                    <a:latin typeface="Cambria Math" panose="02040503050406030204" pitchFamily="18" charset="0"/>
                  </a:rPr>
                  <a:t>8^(1/3)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=2</a:t>
                </a:r>
                <a:endParaRPr lang="en-US" baseline="0" dirty="0"/>
              </a:p>
              <a:p>
                <a:pPr defTabSz="931774">
                  <a:defRPr/>
                </a:pPr>
                <a:endParaRPr lang="en-US" baseline="0" dirty="0"/>
              </a:p>
              <a:p>
                <a:r>
                  <a:rPr lang="en-US" b="0" i="0" baseline="0" dirty="0">
                    <a:latin typeface="Cambria Math" panose="02040503050406030204" pitchFamily="18" charset="0"/>
                  </a:rPr>
                  <a:t>(√(3&amp;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27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))^4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^4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=81</a:t>
                </a:r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+3=±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=−3±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≈−0.79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−5.21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5𝑥^3=320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𝑥^3=64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𝑥=√(3&amp;64)=4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(𝑥+3)^4=24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𝑥+3=±√(4&amp;24)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𝑥=−3±√(4&amp;24)≈−0.79 𝑜𝑟 −5.21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aseline="30000" dirty="0"/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baseline="0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b="0" i="0" dirty="0">
                    <a:latin typeface="Cambria Math" panose="02040503050406030204" pitchFamily="18" charset="0"/>
                  </a:rPr>
                  <a:t>6^(1/2+1/3)→</a:t>
                </a:r>
                <a:r>
                  <a:rPr lang="en-US" i="0" dirty="0"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latin typeface="Cambria Math" panose="02040503050406030204" pitchFamily="18" charset="0"/>
                  </a:rPr>
                  <a:t>^(3/6+2/6)→</a:t>
                </a:r>
                <a:r>
                  <a:rPr lang="en-US" i="0" dirty="0"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latin typeface="Cambria Math" panose="02040503050406030204" pitchFamily="18" charset="0"/>
                  </a:rPr>
                  <a:t>^(5/6)</a:t>
                </a:r>
                <a:endParaRPr lang="en-US" baseline="30000" dirty="0"/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pPr>
                  <a:buFont typeface="Wingdings" pitchFamily="2" charset="2"/>
                  <a:buNone/>
                </a:pPr>
                <a:r>
                  <a:rPr lang="en-US" b="0" i="0" dirty="0">
                    <a:latin typeface="Cambria Math" panose="02040503050406030204" pitchFamily="18" charset="0"/>
                  </a:rPr>
                  <a:t>(〖</a:t>
                </a:r>
                <a:r>
                  <a:rPr lang="en-US" i="0" dirty="0">
                    <a:latin typeface="Cambria Math" panose="02040503050406030204" pitchFamily="18" charset="0"/>
                  </a:rPr>
                  <a:t>27</a:t>
                </a:r>
                <a:r>
                  <a:rPr lang="en-US" b="0" i="0" dirty="0">
                    <a:latin typeface="Cambria Math" panose="02040503050406030204" pitchFamily="18" charset="0"/>
                  </a:rPr>
                  <a:t>〗^(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1/3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 )^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b="0" i="0" dirty="0"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1/4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 )^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latin typeface="Cambria Math" panose="02040503050406030204" pitchFamily="18" charset="0"/>
                  </a:rPr>
                  <a:t>→〖</a:t>
                </a:r>
                <a:r>
                  <a:rPr lang="en-US" i="0" dirty="0">
                    <a:latin typeface="Cambria Math" panose="02040503050406030204" pitchFamily="18" charset="0"/>
                  </a:rPr>
                  <a:t>27</a:t>
                </a:r>
                <a:r>
                  <a:rPr lang="en-US" b="0" i="0" dirty="0">
                    <a:latin typeface="Cambria Math" panose="02040503050406030204" pitchFamily="18" charset="0"/>
                  </a:rPr>
                  <a:t>〗^(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2/3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dirty="0"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1/2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)→</a:t>
                </a:r>
                <a:r>
                  <a:rPr lang="en-US" i="0" dirty="0">
                    <a:latin typeface="Cambria Math" panose="02040503050406030204" pitchFamily="18" charset="0"/>
                  </a:rPr>
                  <a:t>9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dirty="0"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1/2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 defTabSz="931774"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Symbol"/>
                            </a:rPr>
                            <m:t>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Symbol"/>
                            </a:rPr>
                            <m:t>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/>
                        </a:rPr>
                        <m:t>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lvl="1" indent="0" defTabSz="931774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 defTabSz="931774">
                  <a:buFont typeface="Wingdings" panose="05000000000000000000" pitchFamily="2" charset="2"/>
                  <a:buNone/>
                  <a:defRPr/>
                </a:pPr>
                <a:r>
                  <a:rPr lang="en-US" i="0" dirty="0"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−1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dirty="0">
                    <a:latin typeface="Cambria Math" panose="02040503050406030204" pitchFamily="18" charset="0"/>
                  </a:rPr>
                  <a:t>𝑤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−1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)→</a:t>
                </a:r>
                <a:r>
                  <a:rPr lang="en-US" i="0" dirty="0"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−1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dirty="0">
                    <a:latin typeface="Cambria Math" panose="02040503050406030204" pitchFamily="18" charset="0"/>
                  </a:rPr>
                  <a:t>𝑤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−1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)→1/4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</a:t>
                </a:r>
                <a:r>
                  <a:rPr lang="en-US" i="0" dirty="0">
                    <a:latin typeface="Cambria Math" panose="02040503050406030204" pitchFamily="18" charset="0"/>
                  </a:rPr>
                  <a:t>1/𝑤</a:t>
                </a:r>
                <a:r>
                  <a:rPr lang="en-US" b="0" i="0" dirty="0">
                    <a:latin typeface="Cambria Math" panose="02040503050406030204" pitchFamily="18" charset="0"/>
                  </a:rPr>
                  <a:t>→</a:t>
                </a:r>
                <a:r>
                  <a:rPr lang="en-US" i="0" dirty="0">
                    <a:latin typeface="Cambria Math" panose="02040503050406030204" pitchFamily="18" charset="0"/>
                  </a:rPr>
                  <a:t>1/4𝑤</a:t>
                </a:r>
                <a:endParaRPr lang="en-US" dirty="0"/>
              </a:p>
              <a:p>
                <a:pPr marL="0" lvl="1" indent="0" defTabSz="931774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𝑡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1−3/4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)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𝑡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1/4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d>
                            <m:dPr>
                              <m:ctrlPr>
                                <a:rPr lang="en-US" b="0" i="1" baseline="0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baseline="30000" dirty="0"/>
              </a:p>
              <a:p>
                <a:endParaRPr lang="en-US" b="0" baseline="300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g>
                        <m:e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lang="en-US" sz="1200" b="0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g>
                        <m:e>
                          <m:d>
                            <m:dPr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lang="en-US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lang="en-US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d>
                            <m:dPr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·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lang="en-US" sz="1200" b="0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lang="en-US" sz="12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ad>
                        <m:rad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g>
                        <m:e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baseline="0" dirty="0">
                    <a:latin typeface="Cambria Math" panose="02040503050406030204" pitchFamily="18" charset="0"/>
                  </a:rPr>
                  <a:t>√(4&amp;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√(4&amp;(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√(4&amp;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2·2·2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2·2·2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ad>
                            <m:ra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√(4&amp;7/8)=√(4&amp;7)/√(4&amp;8)=√(4&amp;7)/√(4&amp;2·2·2)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∜7/∜(2·2·2)·√(4&amp;2)/√(4&amp;2)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√(4&amp;14)/2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·</m:t>
                      </m:r>
                      <m:f>
                        <m:f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6−2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9−3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6−2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1/(√7−2)·(√7+2)/(√7+2)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(√7+2)/(7+2√7−2√7−4)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(√7+2)/3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3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25·5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>
                  <a:latin typeface="+mn-lt"/>
                </a:endParaRPr>
              </a:p>
              <a:p>
                <a:endParaRPr lang="en-US" baseline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baseline="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25·5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125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=5</a:t>
                </a:r>
                <a:endParaRPr lang="en-US" baseline="0" dirty="0">
                  <a:latin typeface="+mn-lt"/>
                </a:endParaRPr>
              </a:p>
              <a:p>
                <a:endParaRPr lang="en-US" baseline="0" dirty="0">
                  <a:latin typeface="+mn-lt"/>
                </a:endParaRPr>
              </a:p>
              <a:p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32𝑥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=2</a:t>
                </a:r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2(4</a:t>
            </a:r>
            <a:r>
              <a:rPr lang="en-US" baseline="30000" dirty="0"/>
              <a:t>3/4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defTabSz="931774">
                  <a:defRPr/>
                </a:pPr>
                <a:endParaRPr lang="en-US" dirty="0"/>
              </a:p>
              <a:p>
                <a:pPr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774">
                  <a:defRPr/>
                </a:pPr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)−√(3&amp;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=3√(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3)−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=2√(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3&amp;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3)</a:t>
                </a:r>
                <a:endParaRPr lang="en-US" dirty="0"/>
              </a:p>
              <a:p>
                <a:pPr defTabSz="931774">
                  <a:defRPr/>
                </a:pPr>
                <a:endParaRPr lang="en-US" dirty="0"/>
              </a:p>
              <a:p>
                <a:pPr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2𝑥√(4&amp;6𝑥)+𝑥√(4&amp;6𝑥)=3𝑥√(4&amp;6𝑥)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√x</a:t>
            </a:r>
            <a:r>
              <a:rPr lang="en-US" baseline="0" dirty="0">
                <a:latin typeface="Calibri"/>
              </a:rPr>
              <a:t> </a:t>
            </a:r>
            <a:r>
              <a:rPr lang="en-US" baseline="0" dirty="0">
                <a:latin typeface="Calibri"/>
                <a:sym typeface="Wingdings" pitchFamily="2" charset="2"/>
              </a:rPr>
              <a:t></a:t>
            </a:r>
            <a:r>
              <a:rPr lang="en-US" dirty="0">
                <a:latin typeface="Calibri"/>
              </a:rPr>
              <a:t> </a:t>
            </a:r>
            <a:r>
              <a:rPr lang="en-US" dirty="0"/>
              <a:t>domain x≥0; range y≥0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√x </a:t>
            </a:r>
            <a:r>
              <a:rPr lang="en-US" baseline="0" dirty="0">
                <a:latin typeface="Calibri"/>
                <a:sym typeface="Wingdings" pitchFamily="2" charset="2"/>
              </a:rPr>
              <a:t> domain x all real numbers; range y all real numbers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8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=0.63·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=0.63·2.25=1.42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𝐸(81)=0.25√81=2.25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𝐽(81)=0.63·𝐸(81)=0.63·2.25=1.42 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2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Second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First </a:t>
                </a:r>
                <a:r>
                  <a:rPr lang="en-US" b="0" i="0">
                    <a:latin typeface="Cambria Math" panose="02040503050406030204" pitchFamily="18" charset="0"/>
                  </a:rPr>
                  <a:t>𝑏=1/3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𝑔(𝑥)=√(3&amp;1/3 𝑥)</a:t>
                </a:r>
                <a:endParaRPr lang="en-US" b="0" dirty="0"/>
              </a:p>
              <a:p>
                <a:r>
                  <a:rPr lang="en-US" b="0" dirty="0"/>
                  <a:t>Second </a:t>
                </a:r>
                <a:r>
                  <a:rPr lang="en-US" b="0" i="0">
                    <a:latin typeface="Cambria Math" panose="02040503050406030204" pitchFamily="18" charset="0"/>
                  </a:rPr>
                  <a:t>ℎ=6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𝑔(𝑥)=√(3&amp;1/3 (𝑥−6)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𝑔(𝑥)=√(3&amp;1/3 𝑥−2)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04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Opens left, vertex (0, 0)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−1/5 𝑦^2=𝑥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𝑦^2=−5𝑥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𝑦=±√(−5𝑥)</a:t>
                </a:r>
                <a:endParaRPr lang="en-US" dirty="0"/>
              </a:p>
              <a:p>
                <a:r>
                  <a:rPr lang="en-US" dirty="0"/>
                  <a:t>Opens left, vertex (0, 0)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2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=49−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49−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Radius = 7</a:t>
                </a:r>
              </a:p>
              <a:p>
                <a:r>
                  <a:rPr lang="en-US" i="1" dirty="0"/>
                  <a:t>x</a:t>
                </a:r>
                <a:r>
                  <a:rPr lang="en-US" i="0" dirty="0"/>
                  <a:t>-</a:t>
                </a:r>
                <a:r>
                  <a:rPr lang="en-US" i="0" dirty="0" err="1"/>
                  <a:t>ints</a:t>
                </a:r>
                <a:r>
                  <a:rPr lang="en-US" i="0" dirty="0"/>
                  <a:t>: (±7, 0)</a:t>
                </a:r>
              </a:p>
              <a:p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ints</a:t>
                </a:r>
                <a:r>
                  <a:rPr lang="en-US" i="0" dirty="0"/>
                  <a:t>: (0, ±7)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2+𝑦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2=49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𝑦^2=49−𝑥^2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𝑦=±√(49−𝑥^2 )</a:t>
                </a:r>
                <a:endParaRPr lang="en-US" b="0" dirty="0"/>
              </a:p>
              <a:p>
                <a:r>
                  <a:rPr lang="en-US" dirty="0"/>
                  <a:t>Radius = 7</a:t>
                </a:r>
              </a:p>
              <a:p>
                <a:r>
                  <a:rPr lang="en-US" i="1" dirty="0"/>
                  <a:t>x</a:t>
                </a:r>
                <a:r>
                  <a:rPr lang="en-US" i="0" dirty="0"/>
                  <a:t>-</a:t>
                </a:r>
                <a:r>
                  <a:rPr lang="en-US" i="0" dirty="0" err="1"/>
                  <a:t>ints</a:t>
                </a:r>
                <a:r>
                  <a:rPr lang="en-US" i="0" dirty="0"/>
                  <a:t>: (±7, 0)</a:t>
                </a:r>
              </a:p>
              <a:p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ints</a:t>
                </a:r>
                <a:r>
                  <a:rPr lang="en-US" i="0" dirty="0"/>
                  <a:t>: (0, ±7)</a:t>
                </a:r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6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41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Square each side of the equation; Simplify; Combine like terms; Factor; Set each factor equal to 0; Simplify; Student 1 squared each side of the equation and solved algebraically. Student 2 graphed each side of the equation and found the point of intersection; yes; Both methods are mathematically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5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4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5=</m:t>
                      </m:r>
                      <m:rad>
                        <m:ra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 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e>
                        <m: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=625</m:t>
                      </m:r>
                    </m:oMath>
                  </m:oMathPara>
                </a14:m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=81 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=±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=±27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5=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√(4&amp;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5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^4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=𝑥  𝑥=625</a:t>
                </a:r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4/3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=81  𝑥=±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〖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81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〗^(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3/4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=±27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rad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+8=100 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=92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=46</m:t>
                      </m:r>
                    </m:oMath>
                  </m:oMathPara>
                </a14:m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+28</m:t>
                          </m:r>
                        </m:e>
                      </m:ra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4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28=9(2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)  4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+28=18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28=14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√(2𝑥+8)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=10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2𝑥+8=100  2𝑥=92 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𝑥=46</a:t>
                </a:r>
                <a:endParaRPr lang="en-US" baseline="0" dirty="0">
                  <a:latin typeface="Calibri"/>
                  <a:sym typeface="Wingdings" pitchFamily="2" charset="2"/>
                </a:endParaRPr>
              </a:p>
              <a:p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√(4𝑥+28)=3√2𝑥 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4𝑥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+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28=9(2𝑥)  4𝑥+28=18𝑥  28=14𝑥  𝑥=2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−4+3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2·3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2·2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2·2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=81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latin typeface="Cambria Math" panose="02040503050406030204" pitchFamily="18" charset="0"/>
                  </a:rPr>
                  <a:t>𝑥^(−4+3)</a:t>
                </a:r>
                <a:r>
                  <a:rPr lang="en-US" i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𝑥^(−1)</a:t>
                </a:r>
                <a:r>
                  <a:rPr lang="en-US" i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dirty="0">
                    <a:latin typeface="Cambria Math" panose="02040503050406030204" pitchFamily="18" charset="0"/>
                  </a:rPr>
                  <a:t>1/𝑥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(𝑥)^(2·3)=𝑥^6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3^(2·2) 𝑥^(2·2) 𝑦^2=3^4 𝑥^4 𝑦^2=81𝑥^4 𝑦^2</a:t>
                </a:r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+28  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+4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+4=2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+28  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24=0  (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+6)(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−4)=0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=−6, 4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Check</a:t>
                </a:r>
              </a:p>
              <a:p>
                <a:r>
                  <a:rPr lang="en-US" baseline="0" dirty="0">
                    <a:sym typeface="Wingdings" pitchFamily="2" charset="2"/>
                  </a:rPr>
                  <a:t>-6: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−6+2=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−6</m:t>
                            </m:r>
                          </m:e>
                        </m:d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+28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−12+28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4=4</m:t>
                    </m:r>
                  </m:oMath>
                </a14:m>
                <a:r>
                  <a:rPr lang="en-US" baseline="0" dirty="0">
                    <a:latin typeface="+mn-lt"/>
                    <a:sym typeface="Wingdings" pitchFamily="2" charset="2"/>
                  </a:rPr>
                  <a:t> False</a:t>
                </a:r>
              </a:p>
              <a:p>
                <a:r>
                  <a:rPr lang="en-US" baseline="0" dirty="0">
                    <a:latin typeface="+mn-lt"/>
                    <a:sym typeface="Wingdings" pitchFamily="2" charset="2"/>
                  </a:rPr>
                  <a:t>4: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4+2=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4</m:t>
                            </m:r>
                          </m:e>
                        </m:d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+28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 6=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36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 6=6</m:t>
                    </m:r>
                  </m:oMath>
                </a14:m>
                <a:r>
                  <a:rPr lang="en-US" baseline="0" dirty="0">
                    <a:latin typeface="+mn-lt"/>
                    <a:sym typeface="Wingdings" pitchFamily="2" charset="2"/>
                  </a:rPr>
                  <a:t>  True</a:t>
                </a:r>
                <a:endParaRPr lang="en-US" baseline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(𝑥+2)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^2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=2𝑥+28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2+4𝑥+4=2𝑥+28  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^2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+2𝑥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24=0  (𝑥+6)(𝑥−4)=0  𝑥=−6, 4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Check</a:t>
                </a:r>
              </a:p>
              <a:p>
                <a:r>
                  <a:rPr lang="en-US" baseline="0" dirty="0">
                    <a:sym typeface="Wingdings" pitchFamily="2" charset="2"/>
                  </a:rPr>
                  <a:t>-6: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−6+2=√(2(−6)+28)  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4=√(−12+28)  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4=4</a:t>
                </a:r>
                <a:r>
                  <a:rPr lang="en-US" baseline="0" dirty="0">
                    <a:latin typeface="+mn-lt"/>
                    <a:sym typeface="Wingdings" pitchFamily="2" charset="2"/>
                  </a:rPr>
                  <a:t> False</a:t>
                </a:r>
              </a:p>
              <a:p>
                <a:r>
                  <a:rPr lang="en-US" baseline="0" dirty="0">
                    <a:latin typeface="+mn-lt"/>
                    <a:sym typeface="Wingdings" pitchFamily="2" charset="2"/>
                  </a:rPr>
                  <a:t>4: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4+2=√(2(4)+28)   6=√36   6=6</a:t>
                </a:r>
                <a:r>
                  <a:rPr lang="en-US" baseline="0" dirty="0">
                    <a:latin typeface="+mn-lt"/>
                    <a:sym typeface="Wingdings" pitchFamily="2" charset="2"/>
                  </a:rPr>
                  <a:t>  True</a:t>
                </a:r>
                <a:endParaRPr lang="en-US" baseline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9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88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9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13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	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−3√𝑥</a:t>
                </a:r>
                <a:r>
                  <a:rPr lang="en-US" i="0" dirty="0">
                    <a:latin typeface="Cambria Math" panose="02040503050406030204" pitchFamily="18" charset="0"/>
                  </a:rPr>
                  <a:t>	</a:t>
                </a:r>
                <a:r>
                  <a:rPr lang="en-US" b="0" i="0" dirty="0">
                    <a:latin typeface="Cambria Math" panose="02040503050406030204" pitchFamily="18" charset="0"/>
                  </a:rPr>
                  <a:t>     </a:t>
                </a:r>
                <a:r>
                  <a:rPr lang="en-US" i="0" dirty="0">
                    <a:latin typeface="Cambria Math" panose="02040503050406030204" pitchFamily="18" charset="0"/>
                  </a:rPr>
                  <a:t>	𝐷: 𝑥 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</a:t>
                </a:r>
                <a:r>
                  <a:rPr lang="en-US" i="0" dirty="0">
                    <a:latin typeface="Cambria Math" panose="02040503050406030204" pitchFamily="18" charset="0"/>
                  </a:rPr>
                  <a:t> 0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13√𝑥         </a:t>
                </a:r>
                <a:r>
                  <a:rPr lang="en-US" i="0" dirty="0">
                    <a:latin typeface="Cambria Math" panose="02040503050406030204" pitchFamily="18" charset="0"/>
                  </a:rPr>
                  <a:t>𝐷: 𝑥 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</a:t>
                </a:r>
                <a:r>
                  <a:rPr lang="en-US" i="0" dirty="0">
                    <a:latin typeface="Cambria Math" panose="02040503050406030204" pitchFamily="18" charset="0"/>
                  </a:rPr>
                  <a:t> 0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−40𝑥      </a:t>
                </a:r>
                <a:r>
                  <a:rPr lang="en-US" i="0" dirty="0">
                    <a:latin typeface="Cambria Math" panose="02040503050406030204" pitchFamily="18" charset="0"/>
                  </a:rPr>
                  <a:t>	𝐷: 𝑥 </a:t>
                </a:r>
                <a:r>
                  <a:rPr lang="en-US" i="0" dirty="0">
                    <a:latin typeface="Cambria Math" panose="02040503050406030204" pitchFamily="18" charset="0"/>
                    <a:sym typeface="Symbol"/>
                  </a:rPr>
                  <a:t></a:t>
                </a:r>
                <a:r>
                  <a:rPr lang="en-US" i="0" dirty="0">
                    <a:latin typeface="Cambria Math" panose="02040503050406030204" pitchFamily="18" charset="0"/>
                  </a:rPr>
                  <a:t> 0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−5/8</a:t>
                </a:r>
                <a:r>
                  <a:rPr lang="en-US" i="0" dirty="0">
                    <a:latin typeface="Cambria Math" panose="02040503050406030204" pitchFamily="18" charset="0"/>
                  </a:rPr>
                  <a:t>	</a:t>
                </a:r>
                <a:r>
                  <a:rPr lang="en-US" b="0" i="0" dirty="0">
                    <a:latin typeface="Cambria Math" panose="02040503050406030204" pitchFamily="18" charset="0"/>
                  </a:rPr>
                  <a:t>              </a:t>
                </a:r>
                <a:r>
                  <a:rPr lang="en-US" i="0" dirty="0">
                    <a:latin typeface="Cambria Math" panose="02040503050406030204" pitchFamily="18" charset="0"/>
                  </a:rPr>
                  <a:t>𝐷: 𝑥 &gt; 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+9</m:t>
                    </m:r>
                    <m:sSup>
                      <m:sSup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−14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+13</m:t>
                    </m:r>
                  </m:oMath>
                </a14:m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the domain is all real numbers; (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− 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)(−1) = 37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(𝑓−𝑔)(𝑥)=−𝑥^3+9𝑥^2−14𝑥+13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the domain is all real numbers; (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− 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)(−1) = 37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65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𝑓𝑔</m:t>
                          </m:r>
                        </m:e>
                      </m:d>
                      <m:d>
                        <m:d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200" b="0" i="1" u="none" strike="noStrike" kern="1200" baseline="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200" b="0" i="1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1200" b="0" i="1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a:rPr lang="en-US" sz="1200" b="0" i="1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the domain is all nonnegative real numbers; (</a:t>
                </a:r>
                <a:r>
                  <a:rPr lang="en-US" sz="1200" b="0" i="1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fg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)(4) = 128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(𝑓𝑔)(𝑥)=(𝑥^3 )(√𝑥)=𝑥^3 𝑥^(1/2)=𝑥^(3+1/2)=𝑥^(7/2)</a:t>
                </a:r>
                <a:endParaRPr lang="en-US" sz="1200" b="0" i="1" u="none" strike="noStrike" kern="1200" baseline="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𝑓𝑔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)(𝑥)=𝑥^(7/2)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the domain is all nonnegative real numbers; (</a:t>
                </a:r>
                <a:r>
                  <a:rPr lang="en-US" sz="1200" b="0" i="1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fg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)(4) = 128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4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d>
                    <m:d>
                      <m:d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=0.8</m:t>
                    </m:r>
                    <m:sSup>
                      <m:sSup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+4.3</m:t>
                    </m:r>
                    <m:sSup>
                      <m:sSupPr>
                        <m:ctrlP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lang="en-US" sz="1200" b="0" i="1" u="none" strike="noStrike" kern="120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−1.06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+3.9</m:t>
                    </m:r>
                  </m:oMath>
                </a14:m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;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Subtracting the populations gives how much greater the population of City M is than the population City N for 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years after 2010.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(𝑀−𝑁)(𝑡)=0.8𝑡^3+4.3𝑡^2−1.06𝑡+3.9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;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Subtracting the populations gives how much greater the population of City M is than the population City N for </a:t>
                </a:r>
                <a:r>
                  <a:rPr lang="en-US" sz="1200" b="0" i="1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years after 2010.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0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𝑥𝑎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·4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−3+2</m:t>
                              </m:r>
                            </m:sup>
                          </m:sSup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·10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−4+</m:t>
                              </m:r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20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80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·1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</a:rPr>
                  <a:t>24𝑥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5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^3)/(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6𝑥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2 )=4𝑥𝑎</a:t>
                </a:r>
                <a:endParaRPr lang="en-US" i="1" baseline="0" dirty="0">
                  <a:latin typeface="Cambria Math" panose="02040503050406030204" pitchFamily="18" charset="0"/>
                </a:endParaRPr>
              </a:p>
              <a:p>
                <a:endParaRPr lang="en-US" i="1" baseline="0" dirty="0">
                  <a:latin typeface="Cambria Math" panose="02040503050406030204" pitchFamily="18" charset="0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</a:rPr>
                  <a:t>5</a:t>
                </a:r>
                <a:r>
                  <a:rPr lang="en-US" b="0" i="0" dirty="0">
                    <a:latin typeface="Cambria Math" panose="02040503050406030204" pitchFamily="18" charset="0"/>
                  </a:rPr>
                  <a:t>·4</a:t>
                </a:r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^(2+(−3) ) 𝑦^(−3+2))/(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·10𝑥^(−4+(−2) ) 𝑧^0 )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=(20𝑥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^(−1)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^(−1))/(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80𝑥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^(−6)·1)=(𝑥^(−1−(−6) ) 𝑦^(−1))/4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5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4𝑦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2297</m:t>
                          </m:r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𝐹=9/5 𝐾−2297/5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646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9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en-US" dirty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+1=10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+1=101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𝑓(2)=√(3(2)−5)=1→𝑔(𝑓(2))=𝑔(1)=1^2+1=2</a:t>
                </a:r>
                <a:endParaRPr lang="en-US" dirty="0"/>
              </a:p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𝑔(3)=3^3+1=10 →𝑓(𝑔(3))=𝑓(10)=√(3(10)−5)=5</a:t>
                </a:r>
                <a:endParaRPr lang="en-US" dirty="0"/>
              </a:p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𝑔(−3)=(−3)^2+1=10→𝑔(𝑔(−3))=𝑔(10)=(10)^2+1=101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3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i="1" dirty="0"/>
                  <a:t>g</a:t>
                </a:r>
                <a:r>
                  <a:rPr lang="en-US" i="0" dirty="0"/>
                  <a:t> substituted into </a:t>
                </a:r>
                <a:r>
                  <a:rPr lang="en-US" i="1" dirty="0"/>
                  <a:t>f</a:t>
                </a:r>
                <a:r>
                  <a:rPr lang="en-US" i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br>
                  <a:rPr lang="en-US" b="0" i="0" dirty="0"/>
                </a:br>
                <a:r>
                  <a:rPr lang="en-US" b="0" i="0" dirty="0">
                    <a:latin typeface="+mj-lt"/>
                  </a:rPr>
                  <a:t>Domain</a:t>
                </a:r>
                <a:r>
                  <a:rPr lang="en-US" b="0" i="0" baseline="0" dirty="0">
                    <a:latin typeface="+mj-lt"/>
                  </a:rPr>
                  <a:t> of </a:t>
                </a:r>
                <a:r>
                  <a:rPr lang="en-US" b="0" i="1" baseline="0" dirty="0">
                    <a:latin typeface="+mj-lt"/>
                  </a:rPr>
                  <a:t>g</a:t>
                </a:r>
                <a:r>
                  <a:rPr lang="en-US" b="0" i="0" baseline="0" dirty="0">
                    <a:latin typeface="+mj-lt"/>
                  </a:rPr>
                  <a:t> is all real numbers. Domain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−5≠0→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228600" indent="-228600">
                  <a:buAutoNum type="alphaLcPeriod"/>
                </a:pPr>
                <a:r>
                  <a:rPr lang="en-US" b="0" i="1" dirty="0">
                    <a:latin typeface="+mn-lt"/>
                  </a:rPr>
                  <a:t>f</a:t>
                </a:r>
                <a:r>
                  <a:rPr lang="en-US" b="0" i="0" baseline="0" dirty="0">
                    <a:latin typeface="+mn-lt"/>
                  </a:rPr>
                  <a:t> </a:t>
                </a:r>
                <a:r>
                  <a:rPr lang="en-US" b="0" i="0" baseline="0" dirty="0" err="1">
                    <a:latin typeface="+mn-lt"/>
                  </a:rPr>
                  <a:t>substi</a:t>
                </a:r>
                <a:r>
                  <a:rPr lang="en-US" b="0" i="0" baseline="0" dirty="0">
                    <a:latin typeface="+mn-lt"/>
                  </a:rPr>
                  <a:t>tuted into </a:t>
                </a:r>
                <a:r>
                  <a:rPr lang="en-US" b="0" i="1" baseline="0" dirty="0">
                    <a:latin typeface="+mn-lt"/>
                  </a:rPr>
                  <a:t>g</a:t>
                </a:r>
                <a:r>
                  <a:rPr lang="en-US" b="0" i="0" baseline="0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−5=12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br>
                  <a:rPr lang="en-US" b="0" i="0" dirty="0">
                    <a:latin typeface="+mn-lt"/>
                  </a:rPr>
                </a:br>
                <a:r>
                  <a:rPr lang="en-US" b="0" i="0" dirty="0">
                    <a:latin typeface="+mn-lt"/>
                  </a:rPr>
                  <a:t>Domain of </a:t>
                </a:r>
                <a:r>
                  <a:rPr lang="en-US" b="0" i="1" dirty="0">
                    <a:latin typeface="+mn-lt"/>
                  </a:rPr>
                  <a:t>f</a:t>
                </a:r>
                <a:r>
                  <a:rPr lang="en-US" b="0" i="0" dirty="0">
                    <a:latin typeface="+mn-lt"/>
                  </a:rPr>
                  <a:t> is</a:t>
                </a:r>
                <a:r>
                  <a:rPr lang="en-US" b="0" i="0" baseline="0" dirty="0">
                    <a:latin typeface="+mn-lt"/>
                  </a:rPr>
                  <a:t> </a:t>
                </a:r>
                <a:r>
                  <a:rPr lang="en-US" b="0" i="1" baseline="0" dirty="0">
                    <a:latin typeface="+mn-lt"/>
                  </a:rPr>
                  <a:t>x</a:t>
                </a:r>
                <a:r>
                  <a:rPr lang="en-US" b="0" i="0" baseline="0" dirty="0">
                    <a:latin typeface="+mn-lt"/>
                  </a:rPr>
                  <a:t>≠0. Domain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also </a:t>
                </a:r>
                <a:r>
                  <a:rPr lang="en-US" i="1" dirty="0"/>
                  <a:t>x</a:t>
                </a:r>
                <a:r>
                  <a:rPr lang="en-US" i="0" dirty="0"/>
                  <a:t>≠0.</a:t>
                </a:r>
              </a:p>
              <a:p>
                <a:pPr marL="228600" indent="-228600">
                  <a:buAutoNum type="alphaLcPeriod"/>
                </a:pPr>
                <a:r>
                  <a:rPr lang="en-US" i="1" dirty="0"/>
                  <a:t>f</a:t>
                </a:r>
                <a:r>
                  <a:rPr lang="en-US" i="0" dirty="0"/>
                  <a:t> substituted into </a:t>
                </a:r>
                <a:r>
                  <a:rPr lang="en-US" i="1" dirty="0"/>
                  <a:t>f</a:t>
                </a:r>
                <a:r>
                  <a:rPr lang="en-US" i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b="0" i="0" dirty="0"/>
                </a:br>
                <a:r>
                  <a:rPr lang="en-US" b="0" i="0" dirty="0"/>
                  <a:t>Domain of</a:t>
                </a:r>
                <a:r>
                  <a:rPr lang="en-US" b="0" i="0" baseline="0" dirty="0"/>
                  <a:t> </a:t>
                </a:r>
                <a:r>
                  <a:rPr lang="en-US" b="0" i="1" baseline="0" dirty="0"/>
                  <a:t>f</a:t>
                </a:r>
                <a:r>
                  <a:rPr lang="en-US" b="0" i="0" baseline="0" dirty="0"/>
                  <a:t> is </a:t>
                </a:r>
                <a:r>
                  <a:rPr lang="en-US" b="0" i="1" baseline="0" dirty="0"/>
                  <a:t>x</a:t>
                </a:r>
                <a:r>
                  <a:rPr lang="en-US" b="0" i="0" baseline="0" dirty="0"/>
                  <a:t>≠0. Domain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i="0" dirty="0"/>
                  <a:t> is all real</a:t>
                </a:r>
                <a:r>
                  <a:rPr lang="en-US" i="0" baseline="0" dirty="0"/>
                  <a:t> numbers except the domain of the original input 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 limits the domain of the composition so the domain of 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(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(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)) is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≠0.</a:t>
                </a:r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i="1" dirty="0"/>
                  <a:t>g</a:t>
                </a:r>
                <a:r>
                  <a:rPr lang="en-US" i="0" dirty="0"/>
                  <a:t> substituted into </a:t>
                </a:r>
                <a:r>
                  <a:rPr lang="en-US" i="1" dirty="0"/>
                  <a:t>f</a:t>
                </a:r>
                <a:r>
                  <a:rPr lang="en-US" i="0" dirty="0"/>
                  <a:t>. </a:t>
                </a:r>
                <a:r>
                  <a:rPr lang="en-US" b="0" i="0">
                    <a:latin typeface="Cambria Math" panose="02040503050406030204" pitchFamily="18" charset="0"/>
                  </a:rPr>
                  <a:t>𝑓(𝑔(𝑥))=3(4𝑥−5)^(−1)=3/(4𝑥−5)</a:t>
                </a:r>
                <a:br>
                  <a:rPr lang="en-US" b="0" i="0" dirty="0"/>
                </a:br>
                <a:r>
                  <a:rPr lang="en-US" b="0" i="0" dirty="0">
                    <a:latin typeface="+mj-lt"/>
                  </a:rPr>
                  <a:t>Domain</a:t>
                </a:r>
                <a:r>
                  <a:rPr lang="en-US" b="0" i="0" baseline="0" dirty="0">
                    <a:latin typeface="+mj-lt"/>
                  </a:rPr>
                  <a:t> of </a:t>
                </a:r>
                <a:r>
                  <a:rPr lang="en-US" b="0" i="1" baseline="0" dirty="0">
                    <a:latin typeface="+mj-lt"/>
                  </a:rPr>
                  <a:t>g</a:t>
                </a:r>
                <a:r>
                  <a:rPr lang="en-US" b="0" i="0" baseline="0" dirty="0">
                    <a:latin typeface="+mj-lt"/>
                  </a:rPr>
                  <a:t> is all real numbers. Domain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𝑓(𝑔(𝑥))</a:t>
                </a:r>
                <a:r>
                  <a:rPr lang="en-US" dirty="0"/>
                  <a:t> is </a:t>
                </a:r>
                <a:r>
                  <a:rPr lang="en-US" b="0" i="0">
                    <a:latin typeface="Cambria Math" panose="02040503050406030204" pitchFamily="18" charset="0"/>
                  </a:rPr>
                  <a:t>4𝑥−5≠0→𝑥≠5/4</a:t>
                </a:r>
                <a:endParaRPr lang="en-US" dirty="0"/>
              </a:p>
              <a:p>
                <a:pPr marL="228600" indent="-228600">
                  <a:buAutoNum type="alphaLcPeriod"/>
                </a:pPr>
                <a:r>
                  <a:rPr lang="en-US" b="0" i="1" dirty="0">
                    <a:latin typeface="+mn-lt"/>
                  </a:rPr>
                  <a:t>f</a:t>
                </a:r>
                <a:r>
                  <a:rPr lang="en-US" b="0" i="0" baseline="0" dirty="0">
                    <a:latin typeface="+mn-lt"/>
                  </a:rPr>
                  <a:t> </a:t>
                </a:r>
                <a:r>
                  <a:rPr lang="en-US" b="0" i="0" baseline="0" dirty="0" err="1">
                    <a:latin typeface="+mn-lt"/>
                  </a:rPr>
                  <a:t>substi</a:t>
                </a:r>
                <a:r>
                  <a:rPr lang="en-US" b="0" i="0" baseline="0" dirty="0">
                    <a:latin typeface="+mn-lt"/>
                  </a:rPr>
                  <a:t>tuted into </a:t>
                </a:r>
                <a:r>
                  <a:rPr lang="en-US" b="0" i="1" baseline="0" dirty="0">
                    <a:latin typeface="+mn-lt"/>
                  </a:rPr>
                  <a:t>g</a:t>
                </a:r>
                <a:r>
                  <a:rPr lang="en-US" b="0" i="0" baseline="0" dirty="0">
                    <a:latin typeface="+mn-lt"/>
                  </a:rPr>
                  <a:t>. </a:t>
                </a:r>
                <a:r>
                  <a:rPr lang="en-US" b="0" i="0">
                    <a:latin typeface="Cambria Math" panose="02040503050406030204" pitchFamily="18" charset="0"/>
                  </a:rPr>
                  <a:t>𝑔(𝑓(𝑥))=4(3𝑥^(−1) )−5=12𝑥^(−1)−5=12/𝑥−5</a:t>
                </a:r>
                <a:br>
                  <a:rPr lang="en-US" b="0" i="0" dirty="0">
                    <a:latin typeface="+mn-lt"/>
                  </a:rPr>
                </a:br>
                <a:r>
                  <a:rPr lang="en-US" b="0" i="0" dirty="0">
                    <a:latin typeface="+mn-lt"/>
                  </a:rPr>
                  <a:t>Domain of </a:t>
                </a:r>
                <a:r>
                  <a:rPr lang="en-US" b="0" i="1" dirty="0">
                    <a:latin typeface="+mn-lt"/>
                  </a:rPr>
                  <a:t>f</a:t>
                </a:r>
                <a:r>
                  <a:rPr lang="en-US" b="0" i="0" dirty="0">
                    <a:latin typeface="+mn-lt"/>
                  </a:rPr>
                  <a:t> is</a:t>
                </a:r>
                <a:r>
                  <a:rPr lang="en-US" b="0" i="0" baseline="0" dirty="0">
                    <a:latin typeface="+mn-lt"/>
                  </a:rPr>
                  <a:t> </a:t>
                </a:r>
                <a:r>
                  <a:rPr lang="en-US" b="0" i="1" baseline="0" dirty="0">
                    <a:latin typeface="+mn-lt"/>
                  </a:rPr>
                  <a:t>x</a:t>
                </a:r>
                <a:r>
                  <a:rPr lang="en-US" b="0" i="0" baseline="0" dirty="0">
                    <a:latin typeface="+mn-lt"/>
                  </a:rPr>
                  <a:t>≠0. Domain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𝑔(𝑓(𝑥))</a:t>
                </a:r>
                <a:r>
                  <a:rPr lang="en-US" dirty="0"/>
                  <a:t> is also </a:t>
                </a:r>
                <a:r>
                  <a:rPr lang="en-US" i="1" dirty="0"/>
                  <a:t>x</a:t>
                </a:r>
                <a:r>
                  <a:rPr lang="en-US" i="0" dirty="0"/>
                  <a:t>≠0.</a:t>
                </a:r>
              </a:p>
              <a:p>
                <a:pPr marL="228600" indent="-228600">
                  <a:buAutoNum type="alphaLcPeriod"/>
                </a:pPr>
                <a:r>
                  <a:rPr lang="en-US" i="1" dirty="0"/>
                  <a:t>f</a:t>
                </a:r>
                <a:r>
                  <a:rPr lang="en-US" i="0" dirty="0"/>
                  <a:t> substituted into </a:t>
                </a:r>
                <a:r>
                  <a:rPr lang="en-US" i="1" dirty="0"/>
                  <a:t>f</a:t>
                </a:r>
                <a:r>
                  <a:rPr lang="en-US" i="0" dirty="0"/>
                  <a:t>. </a:t>
                </a:r>
                <a:r>
                  <a:rPr lang="en-US" b="0" i="0">
                    <a:latin typeface="Cambria Math" panose="02040503050406030204" pitchFamily="18" charset="0"/>
                  </a:rPr>
                  <a:t>𝑓(𝑓(𝑥))=3(3𝑥^(−1) )^(−1)=3(3^(−1) 𝑥^1 )=3𝑥/3=𝑥</a:t>
                </a:r>
                <a:br>
                  <a:rPr lang="en-US" b="0" i="0" dirty="0"/>
                </a:br>
                <a:r>
                  <a:rPr lang="en-US" b="0" i="0" dirty="0"/>
                  <a:t>Domain of</a:t>
                </a:r>
                <a:r>
                  <a:rPr lang="en-US" b="0" i="0" baseline="0" dirty="0"/>
                  <a:t> </a:t>
                </a:r>
                <a:r>
                  <a:rPr lang="en-US" b="0" i="1" baseline="0" dirty="0"/>
                  <a:t>f</a:t>
                </a:r>
                <a:r>
                  <a:rPr lang="en-US" b="0" i="0" baseline="0" dirty="0"/>
                  <a:t> is </a:t>
                </a:r>
                <a:r>
                  <a:rPr lang="en-US" b="0" i="1" baseline="0" dirty="0"/>
                  <a:t>x</a:t>
                </a:r>
                <a:r>
                  <a:rPr lang="en-US" b="0" i="0" baseline="0" dirty="0"/>
                  <a:t>≠0. Domain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𝑓(𝑓(𝑥))</a:t>
                </a:r>
                <a:r>
                  <a:rPr lang="en-US" i="0" dirty="0"/>
                  <a:t> is all real</a:t>
                </a:r>
                <a:r>
                  <a:rPr lang="en-US" i="0" baseline="0" dirty="0"/>
                  <a:t> numbers except the domain of the original input 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 limits the domain of the composition so the domain of 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(</a:t>
                </a:r>
                <a:r>
                  <a:rPr lang="en-US" i="1" baseline="0" dirty="0"/>
                  <a:t>f</a:t>
                </a:r>
                <a:r>
                  <a:rPr lang="en-US" i="0" baseline="0" dirty="0"/>
                  <a:t>(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)) is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≠0.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51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i="1" dirty="0"/>
                  <a:t>x</a:t>
                </a:r>
                <a:r>
                  <a:rPr lang="en-US" i="0" dirty="0"/>
                  <a:t> is substituted into </a:t>
                </a:r>
                <a:r>
                  <a:rPr lang="en-US" i="1" dirty="0"/>
                  <a:t>C</a:t>
                </a:r>
                <a:r>
                  <a:rPr lang="en-US" i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=8.74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=734.16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0" dirty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=734.16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=29366.4</m:t>
                    </m:r>
                  </m:oMath>
                </a14:m>
                <a:r>
                  <a:rPr lang="en-US" i="0" dirty="0"/>
                  <a:t> This is the cost of producing</a:t>
                </a:r>
                <a:r>
                  <a:rPr lang="en-US" i="0" baseline="0" dirty="0"/>
                  <a:t> shirts for 40 hours and the cost is $29,366.40</a:t>
                </a:r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i="1" dirty="0"/>
                  <a:t>x</a:t>
                </a:r>
                <a:r>
                  <a:rPr lang="en-US" i="0" dirty="0"/>
                  <a:t> is substituted into </a:t>
                </a:r>
                <a:r>
                  <a:rPr lang="en-US" i="1" dirty="0"/>
                  <a:t>C</a:t>
                </a:r>
                <a:r>
                  <a:rPr lang="en-US" i="0" dirty="0"/>
                  <a:t>. </a:t>
                </a:r>
                <a:r>
                  <a:rPr lang="en-US" b="0" i="0">
                    <a:latin typeface="Cambria Math" panose="02040503050406030204" pitchFamily="18" charset="0"/>
                  </a:rPr>
                  <a:t>𝐶(𝑥(𝑡))=8.74(84𝑡)=734.16𝑡</a:t>
                </a:r>
                <a:endParaRPr lang="en-US" b="0" i="0" dirty="0"/>
              </a:p>
              <a:p>
                <a:pPr marL="228600" indent="-228600">
                  <a:buAutoNum type="alphaLcPeriod"/>
                </a:pPr>
                <a:r>
                  <a:rPr lang="en-US" b="0" i="0">
                    <a:latin typeface="Cambria Math" panose="02040503050406030204" pitchFamily="18" charset="0"/>
                  </a:rPr>
                  <a:t>𝐶(𝑥(40))=734.16(40)=29366.4</a:t>
                </a:r>
                <a:r>
                  <a:rPr lang="en-US" i="0" dirty="0"/>
                  <a:t> This is the cost of producing</a:t>
                </a:r>
                <a:r>
                  <a:rPr lang="en-US" i="0" baseline="0" dirty="0"/>
                  <a:t> shirts for 40 hours and the cost is $29,366.40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60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4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54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78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2𝑥+3𝑦=9→3𝑦=−2𝑥+9→𝑦=−2/3 𝑥+3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𝑦+2𝑥𝑦=10→𝑦(1+2𝑥)=10→𝑦=10/(1+2𝑥)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30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[</a:t>
            </a:r>
            <a:r>
              <a:rPr lang="en-US" dirty="0"/>
              <a:t>f 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g](x) = 6 – 2((6 - x)/2) = 6 – 2(3 – x/2) = 6 – 6 + x = x</a:t>
            </a:r>
          </a:p>
          <a:p>
            <a:pPr lvl="1"/>
            <a:r>
              <a:rPr lang="en-US" dirty="0"/>
              <a:t>[g 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f](x) = (6 – (6 – 2x))/2 = (6 – 6 + 2x)/2 = 2x/2 = x</a:t>
            </a:r>
          </a:p>
          <a:p>
            <a:pPr lvl="1"/>
            <a:r>
              <a:rPr lang="en-US" dirty="0"/>
              <a:t>yes they are inverses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𝑦=2𝑥+7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𝑥=2𝑦+7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𝑥−7=2𝑦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(𝑥−7)/2=𝑦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Rewrite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as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+2, 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Switch the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for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−2=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=±</m:t>
                    </m:r>
                    <m:rad>
                      <m:ra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b="0" dirty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deg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Rewrite </a:t>
                </a:r>
                <a:r>
                  <a:rPr lang="en-US" i="1" dirty="0"/>
                  <a:t>y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b="0" dirty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deg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Rewrite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as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:r>
                  <a:rPr lang="en-US" i="0" dirty="0">
                    <a:latin typeface="Cambria Math"/>
                  </a:rPr>
                  <a:t>𝑦</a:t>
                </a:r>
                <a:r>
                  <a:rPr lang="en-US" b="0" i="0" dirty="0">
                    <a:latin typeface="Cambria Math"/>
                  </a:rPr>
                  <a:t>=𝑥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b="0" i="0" dirty="0">
                    <a:latin typeface="Cambria Math"/>
                  </a:rPr>
                  <a:t>4+2, 𝑥≤0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Switch the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:r>
                  <a:rPr lang="en-US" b="0" i="0">
                    <a:latin typeface="Cambria Math"/>
                  </a:rPr>
                  <a:t>𝑥=𝑦</a:t>
                </a:r>
                <a:r>
                  <a:rPr lang="en-US" b="0" i="0">
                    <a:latin typeface="Cambria Math" panose="02040503050406030204" pitchFamily="18" charset="0"/>
                  </a:rPr>
                  <a:t>^</a:t>
                </a:r>
                <a:r>
                  <a:rPr lang="en-US" b="0" i="0">
                    <a:latin typeface="Cambria Math"/>
                  </a:rPr>
                  <a:t>4+2, 𝑦≤0</a:t>
                </a:r>
                <a:endParaRPr lang="en-US" dirty="0"/>
              </a:p>
              <a:p>
                <a:pPr lvl="1"/>
                <a:r>
                  <a:rPr lang="en-US" dirty="0"/>
                  <a:t>Solve for </a:t>
                </a:r>
                <a:r>
                  <a:rPr lang="en-US" i="1" dirty="0"/>
                  <a:t>y</a:t>
                </a:r>
                <a:r>
                  <a:rPr lang="en-US" dirty="0"/>
                  <a:t>		</a:t>
                </a:r>
                <a:r>
                  <a:rPr lang="en-US" b="0" i="0" dirty="0">
                    <a:latin typeface="Cambria Math"/>
                  </a:rPr>
                  <a:t>𝑥−2=𝑦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b="0" i="0" dirty="0">
                    <a:latin typeface="Cambria Math"/>
                  </a:rPr>
                  <a:t>4, 𝑦≤0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			</a:t>
                </a:r>
                <a:r>
                  <a:rPr lang="en-US" i="0" dirty="0">
                    <a:latin typeface="Cambria Math"/>
                  </a:rPr>
                  <a:t>𝑦</a:t>
                </a:r>
                <a:r>
                  <a:rPr lang="en-US" b="0" i="0" dirty="0">
                    <a:latin typeface="Cambria Math"/>
                  </a:rPr>
                  <a:t>=±</a:t>
                </a:r>
                <a:r>
                  <a:rPr lang="en-US" b="0" i="0" dirty="0">
                    <a:latin typeface="Cambria Math" panose="02040503050406030204" pitchFamily="18" charset="0"/>
                    <a:ea typeface="Cambria Math"/>
                  </a:rPr>
                  <a:t>∜(</a:t>
                </a:r>
                <a:r>
                  <a:rPr lang="en-US" b="0" i="0" dirty="0">
                    <a:latin typeface="Cambria Math"/>
                    <a:ea typeface="Cambria Math"/>
                  </a:rPr>
                  <a:t>𝑥−2</a:t>
                </a:r>
                <a:r>
                  <a:rPr lang="en-US" b="0" i="0" dirty="0">
                    <a:latin typeface="Cambria Math" panose="02040503050406030204" pitchFamily="18" charset="0"/>
                    <a:ea typeface="Cambria Math"/>
                  </a:rPr>
                  <a:t>)</a:t>
                </a:r>
                <a:r>
                  <a:rPr lang="en-US" b="0" i="0" dirty="0">
                    <a:latin typeface="Cambria Math"/>
                    <a:ea typeface="Cambria Math"/>
                  </a:rPr>
                  <a:t>, 𝑦≤0</a:t>
                </a:r>
                <a:endParaRPr lang="en-US" dirty="0"/>
              </a:p>
              <a:p>
                <a:pPr lvl="1"/>
                <a:r>
                  <a:rPr lang="en-US" dirty="0"/>
                  <a:t>Rewrite </a:t>
                </a:r>
                <a:r>
                  <a:rPr lang="en-US" i="1" dirty="0"/>
                  <a:t>y</a:t>
                </a:r>
                <a:r>
                  <a:rPr lang="en-US" dirty="0"/>
                  <a:t> as </a:t>
                </a:r>
                <a:r>
                  <a:rPr lang="en-US" i="0" dirty="0">
                    <a:latin typeface="Cambria Math" panose="02040503050406030204" pitchFamily="18" charset="0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^((</a:t>
                </a:r>
                <a:r>
                  <a:rPr lang="en-US" i="0" dirty="0">
                    <a:latin typeface="Cambria Math" panose="02040503050406030204" pitchFamily="18" charset="0"/>
                  </a:rPr>
                  <a:t>−1) </a:t>
                </a:r>
                <a:r>
                  <a:rPr lang="en-US" b="0" i="0" dirty="0">
                    <a:latin typeface="Cambria Math" panose="02040503050406030204" pitchFamily="18" charset="0"/>
                  </a:rPr>
                  <a:t>) (𝑥)</a:t>
                </a:r>
                <a:r>
                  <a:rPr lang="en-US" dirty="0"/>
                  <a:t>		</a:t>
                </a:r>
                <a:r>
                  <a:rPr lang="en-US" b="0" i="0" dirty="0">
                    <a:latin typeface="Cambria Math"/>
                  </a:rPr>
                  <a:t>𝑓</a:t>
                </a:r>
                <a:r>
                  <a:rPr lang="en-US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b="0" i="0" dirty="0">
                    <a:latin typeface="Cambria Math"/>
                  </a:rPr>
                  <a:t>−1</a:t>
                </a:r>
                <a:r>
                  <a:rPr lang="en-US" b="0" i="0" dirty="0">
                    <a:latin typeface="Cambria Math" panose="02040503050406030204" pitchFamily="18" charset="0"/>
                  </a:rPr>
                  <a:t>) (</a:t>
                </a:r>
                <a:r>
                  <a:rPr lang="en-US" b="0" i="0" dirty="0">
                    <a:latin typeface="Cambria Math"/>
                  </a:rPr>
                  <a:t>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latin typeface="Cambria Math"/>
                  </a:rPr>
                  <a:t>=</a:t>
                </a:r>
                <a:r>
                  <a:rPr lang="en-US" b="0" i="0" dirty="0">
                    <a:latin typeface="Cambria Math"/>
                  </a:rPr>
                  <a:t>−</a:t>
                </a:r>
                <a:r>
                  <a:rPr lang="en-US" b="0" i="0" dirty="0">
                    <a:latin typeface="Cambria Math" panose="02040503050406030204" pitchFamily="18" charset="0"/>
                    <a:ea typeface="Cambria Math"/>
                  </a:rPr>
                  <a:t>∜(</a:t>
                </a:r>
                <a:r>
                  <a:rPr lang="en-US" b="0" i="0" dirty="0">
                    <a:latin typeface="Cambria Math"/>
                    <a:ea typeface="Cambria Math"/>
                  </a:rPr>
                  <a:t>𝑥−2</a:t>
                </a:r>
                <a:r>
                  <a:rPr lang="en-US" b="0" i="0" dirty="0">
                    <a:latin typeface="Cambria Math" panose="02040503050406030204" pitchFamily="18" charset="0"/>
                    <a:ea typeface="Cambria Math"/>
                  </a:rPr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4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Current in a lightbulb with 60 watts of power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𝑦=240𝑥^2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𝑥=240𝑦^2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𝑥/240=𝑦^2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±√(𝑥/240)=𝑦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𝑓^(−1) (𝑥)=√(𝑥/240)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𝑓^(−1) (60)=√(60/240)=1/2</a:t>
                </a:r>
                <a:endParaRPr lang="en-US" b="0" dirty="0"/>
              </a:p>
              <a:p>
                <a:r>
                  <a:rPr lang="en-US" dirty="0"/>
                  <a:t>Current in a lightbulb with 60 watts of power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D77A3-3E29-4C61-8AE5-1B2DA198C9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√36 = </a:t>
            </a:r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7D93D0-C4D1-45D2-9052-2BFBD028E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BA8E2-D2AE-4E67-BC34-A7D33AEA3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9E4EB-8537-446D-B576-8FA41C858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44C2-491C-4A3B-BC86-2D231962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4EB4-C609-42F0-A5E4-EBE29B20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E27C-898C-453B-9F9C-1D05B53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7007-09B7-429F-878A-EFF38617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2ABEC-0484-4DBF-8403-335D9F14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2A46-BFDB-4F80-83EA-2F674F73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1BB2-45E3-4272-BCFB-6CB7FE83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42F2-333A-4D7F-9864-F7738E26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673D9-16A3-4677-8876-08272073C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98BA2-BC5B-479D-AD2C-59B11D316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BE3AF-A33E-4D84-81EA-D7AD1C39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478B-D4D2-4E03-AB0B-06F08423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C7D5-BFD7-4023-AB0B-B7A92DF4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" y="1298448"/>
            <a:ext cx="6037580" cy="4937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19" y="1298448"/>
            <a:ext cx="6037580" cy="4937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98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03" y="228601"/>
            <a:ext cx="12186595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121920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2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F893-DB8B-4C8E-A339-DDAB2149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E1A5-E6A0-47AB-91BA-5106B92B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AA3ED-B767-4436-B601-67387FC8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1385E-38A6-42C8-84E9-454C44FF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A9BA-0F6C-4FED-BC28-2DF27CE5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5745E-AF2A-442C-9204-6AFC2311A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250A8-43BB-4C51-B968-F4A5E388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5B95A-90E1-4DE5-83EA-905C6C33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03412"/>
          </a:xfrm>
        </p:spPr>
        <p:txBody>
          <a:bodyPr/>
          <a:lstStyle>
            <a:lvl1pPr marL="0" indent="0">
              <a:buNone/>
              <a:defRPr sz="240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39E43-98AC-41F6-AEF7-4C259B8C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199E-0FA0-4452-9E40-2490DDB8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16B91-0280-4EF9-B44E-FAE770C9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E40F-7972-42F8-8BA4-EDE648DD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8F55-85DE-485F-9E8D-104DA8FE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89185"/>
            <a:ext cx="6019800" cy="51036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387E2-FF79-44E4-884D-DFE77E408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9185"/>
            <a:ext cx="6019800" cy="51036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A9F3B-6753-4D11-931B-C666D3B6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A728E-ECA3-463C-A2BF-697A38C2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CCD61-FA5E-4F66-A35B-37B896E0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B45B-63CF-458D-837B-22B1D177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83F43-0FE3-4AC2-8D89-7A52C3734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7951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914D1-2103-4387-9E67-EF64B5FAF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01863"/>
            <a:ext cx="5997575" cy="42910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00F9F-8326-49A9-8524-1C3F86D03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7951"/>
            <a:ext cx="6019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63F56-E934-4028-ADBB-777E1E023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1863"/>
            <a:ext cx="6019800" cy="42910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ECBC6-9486-43CC-9415-C2AEF99E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E7E53-453F-4FA9-B5B0-99E90A7D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90097-A38A-4FB3-A840-60A0BD7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6D00-2DBA-441C-AFF9-8F5F0C77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0D51-654C-428F-81F4-5776942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27A9A-DBAB-4771-BF93-0DC3EC5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AF462-7FCE-4EA5-9940-68D5A9BB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A6316-5991-47B8-AB92-3F674014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84C67-0682-44A8-A65A-8A68D8B8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E141E-95A0-462F-B97C-E0022809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2FD-4097-48C5-A86E-BCAC83F0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A38C-AE09-44CE-8E5C-2686AD31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49A7A-5A0C-4E7D-BB8B-3E8EAFBA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2E36-B2A5-4C35-8448-2988C9B8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74396-B028-4DA5-A707-2F5AD0FE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2F9F5-BC84-4E68-BC9C-EA50AC0B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D5AF-9C57-4AB4-96B9-0B3BBAA0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BB546-0C68-4AD7-AF3A-5A5B09741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17366-4924-4AC1-9832-A26E66B9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29FA7-0C5F-4004-88A1-58B82D04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21DE3-1811-48DE-AFA5-3381087F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7699E-A1E5-4DA2-90B7-476F5E08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A640CE-2B46-482E-A8D6-CC916BA17F5F}"/>
              </a:ext>
            </a:extLst>
          </p:cNvPr>
          <p:cNvCxnSpPr/>
          <p:nvPr userDrawn="1"/>
        </p:nvCxnSpPr>
        <p:spPr>
          <a:xfrm>
            <a:off x="395654" y="1345225"/>
            <a:ext cx="11412415" cy="0"/>
          </a:xfrm>
          <a:prstGeom prst="line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FCA30D-7517-40AA-ADDD-468E8986F914}"/>
                  </a:ext>
                </a:extLst>
              </p:cNvPr>
              <p:cNvSpPr txBox="1"/>
              <p:nvPr userDrawn="1"/>
            </p:nvSpPr>
            <p:spPr>
              <a:xfrm>
                <a:off x="10709030" y="-11598"/>
                <a:ext cx="1482970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8000" b="0" i="1" smtClean="0">
                              <a:ln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olidFill>
                                <a:schemeClr val="accent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8000" b="0" i="1" smtClean="0">
                              <a:ln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olidFill>
                                <a:schemeClr val="accent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8000" dirty="0"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  <a:noFill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FCA30D-7517-40AA-ADDD-468E8986F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0709030" y="-11598"/>
                <a:ext cx="1482970" cy="1337161"/>
              </a:xfrm>
              <a:prstGeom prst="rect">
                <a:avLst/>
              </a:prstGeom>
              <a:blipFill>
                <a:blip r:embed="rId15"/>
                <a:stretch>
                  <a:fillRect l="-10288" t="-2740" r="-11523" b="-14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5753-2A0C-4FC4-89C6-385F1AF7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09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DC46B-408C-4838-B2A4-730211BB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06769"/>
            <a:ext cx="12192000" cy="508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7D71-7493-4D3F-A1AD-50203A983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CBC5-CB4F-46EE-AB9B-C3C8ABDCB7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8443-6DA4-4123-A1C2-875A7B5D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9AACF-2B72-4C8B-ACB4-5BA609315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35CF-D65D-4FE7-AE57-50D3540E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2">
                <a:lumMod val="20000"/>
                <a:lumOff val="80000"/>
              </a:schemeClr>
            </a:solidFill>
          </a:ln>
          <a:solidFill>
            <a:schemeClr val="accent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 Exponents and Radical Functions</a:t>
            </a:r>
          </a:p>
        </p:txBody>
      </p:sp>
    </p:spTree>
    <p:extLst>
      <p:ext uri="{BB962C8B-B14F-4D97-AF65-F5344CB8AC3E}">
        <p14:creationId xmlns:p14="http://schemas.microsoft.com/office/powerpoint/2010/main" val="362218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3733" dirty="0">
                    <a:solidFill>
                      <a:schemeClr val="accent3"/>
                    </a:solidFill>
                  </a:rPr>
                  <a:t>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3733" dirty="0"/>
              </a:p>
              <a:p>
                <a:r>
                  <a:rPr lang="en-US" sz="3733" dirty="0">
                    <a:solidFill>
                      <a:schemeClr val="accent5"/>
                    </a:solidFill>
                  </a:rPr>
                  <a:t>Evaluate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450" t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5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005A2-ED26-4667-B884-199DB88794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005A2-ED26-4667-B884-199DB8879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0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solidFill>
                      <a:schemeClr val="accent3"/>
                    </a:solidFill>
                  </a:rPr>
                  <a:t>Find roots with a calculator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dirty="0"/>
                  <a:t> key is for square roots (either radicand then key or key then radicand depending on calculator)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𝑥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𝑦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deg>
                      <m:e/>
                    </m:rad>
                  </m:oMath>
                </a14:m>
                <a:r>
                  <a:rPr lang="en-US" dirty="0"/>
                  <a:t>is for any root (index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radicand OR radicand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index)</a:t>
                </a:r>
              </a:p>
              <a:p>
                <a:pPr lvl="1"/>
                <a:r>
                  <a:rPr lang="en-US" dirty="0"/>
                  <a:t>Try it with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306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Steps to solve an equation with an exponent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Isolate the exponent term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Take the root of both sides where the index is the exponent</a:t>
            </a:r>
          </a:p>
          <a:p>
            <a:pPr lvl="1"/>
            <a:r>
              <a:rPr lang="en-US" dirty="0"/>
              <a:t>If the index is even, put ±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Solve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Check your answers!!!</a:t>
            </a:r>
          </a:p>
        </p:txBody>
      </p:sp>
    </p:spTree>
    <p:extLst>
      <p:ext uri="{BB962C8B-B14F-4D97-AF65-F5344CB8AC3E}">
        <p14:creationId xmlns:p14="http://schemas.microsoft.com/office/powerpoint/2010/main" val="2201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C2A1-372D-4ABD-8C4E-228B769B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9DC5-32D8-4C8D-A931-8B2EB77E2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Solve. Round to two decimal places, if necessary.</a:t>
            </a:r>
          </a:p>
          <a:p>
            <a:r>
              <a:rPr lang="en-US" dirty="0"/>
              <a:t>5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= 320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3BEB1-E22D-465E-92F9-CF9ADC4D1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9184"/>
            <a:ext cx="6019800" cy="5468815"/>
          </a:xfrm>
        </p:spPr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+ 3)</a:t>
            </a:r>
            <a:r>
              <a:rPr lang="en-US" baseline="30000" dirty="0"/>
              <a:t>4</a:t>
            </a:r>
            <a:r>
              <a:rPr lang="en-US" dirty="0"/>
              <a:t> = 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235 #7, 9, 11, 13, 15, 17, 19, 21, 23, 27, 31, 35, 37, 39, 43, 47, 49, 51, 53, 55</a:t>
            </a:r>
          </a:p>
        </p:txBody>
      </p:sp>
    </p:spTree>
    <p:extLst>
      <p:ext uri="{BB962C8B-B14F-4D97-AF65-F5344CB8AC3E}">
        <p14:creationId xmlns:p14="http://schemas.microsoft.com/office/powerpoint/2010/main" val="3369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732B-C36F-41BA-B289-7A5AED7E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5-02A Properties of Rational Exponents and Simplifying Radicals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8E21D-0A17-4092-A545-F39224F1D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simplify radical expressions with rational exponents.</a:t>
            </a:r>
          </a:p>
          <a:p>
            <a:r>
              <a:rPr lang="en-US" dirty="0"/>
              <a:t>• I can simplify variable expressions containing rational exponents and radicals.</a:t>
            </a:r>
          </a:p>
        </p:txBody>
      </p:sp>
    </p:spTree>
    <p:extLst>
      <p:ext uri="{BB962C8B-B14F-4D97-AF65-F5344CB8AC3E}">
        <p14:creationId xmlns:p14="http://schemas.microsoft.com/office/powerpoint/2010/main" val="14904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ABFF2-5409-4653-B9B2-15067736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Properties of Rational Exponents and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148C4-EB12-47E9-B2C7-4FF577AAF1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The Product Property of Square Roots states that the square root of a product equals the product of the square roots of the factors.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0" dirty="0"/>
                  <a:t> 	</a:t>
                </a:r>
                <a:br>
                  <a:rPr lang="en-US" b="0" dirty="0"/>
                </a:br>
                <a:r>
                  <a:rPr lang="en-US" b="0" dirty="0"/>
                  <a:t>	Product Property of Square Roots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	Simplify</a:t>
                </a:r>
              </a:p>
              <a:p>
                <a:r>
                  <a:rPr lang="en-US" dirty="0"/>
                  <a:t>Describe the behavior of the graphs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= 8</a:t>
                </a:r>
                <a:r>
                  <a:rPr lang="en-US" i="1" dirty="0"/>
                  <a:t>x</a:t>
                </a:r>
                <a:r>
                  <a:rPr lang="en-US" dirty="0"/>
                  <a:t>. What do you notice? Use technology to check your graphs and explain the results.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148C4-EB12-47E9-B2C7-4FF577AAF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18" t="-1912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6D697C-7C05-49B7-965A-92F5970880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b. </a:t>
                </a:r>
                <a:r>
                  <a:rPr lang="en-US" dirty="0"/>
                  <a:t>You can extend the Product Property of Square Roots to other radicals, such as cube roots.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	</a:t>
                </a:r>
                <a:br>
                  <a:rPr lang="en-US" dirty="0"/>
                </a:br>
                <a:r>
                  <a:rPr lang="en-US" dirty="0"/>
                  <a:t>	Product Property of Cube Roots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	Simplify</a:t>
                </a:r>
              </a:p>
              <a:p>
                <a:r>
                  <a:rPr lang="en-US" dirty="0"/>
                  <a:t>Describe the behavior of the graphs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= 4</a:t>
                </a:r>
                <a:r>
                  <a:rPr lang="en-US" i="1" dirty="0"/>
                  <a:t>x. </a:t>
                </a:r>
                <a:r>
                  <a:rPr lang="en-US" dirty="0"/>
                  <a:t>What do you notice? Use technology to check your graphs and explain the results.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6D697C-7C05-49B7-965A-92F597088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21" t="-1912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4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5-02A Properties of Rational Exponents and Simplifying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Using Properties of 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750" t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2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5-02A Properties of Rational Exponents and Simplifying Radicals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6</a:t>
            </a:r>
            <a:r>
              <a:rPr lang="en-US" baseline="30000" dirty="0"/>
              <a:t>1/3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594" lvl="1"/>
            <a:r>
              <a:rPr lang="en-US" dirty="0"/>
              <a:t>(27</a:t>
            </a:r>
            <a:r>
              <a:rPr lang="en-US" baseline="30000" dirty="0"/>
              <a:t>1/3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6</a:t>
            </a:r>
            <a:r>
              <a:rPr lang="en-US" baseline="30000" dirty="0"/>
              <a:t>1/4</a:t>
            </a:r>
            <a:r>
              <a:rPr lang="en-US" dirty="0"/>
              <a:t>)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5-02A Properties of Rational Exponents and Simplifying Radicals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57189" lvl="1" indent="-457189"/>
            <a:r>
              <a:rPr lang="en-US" dirty="0"/>
              <a:t>(4</a:t>
            </a:r>
            <a:r>
              <a:rPr lang="en-US" baseline="30000" dirty="0"/>
              <a:t>3</a:t>
            </a:r>
            <a:r>
              <a:rPr lang="en-US" dirty="0">
                <a:sym typeface="Symbol"/>
              </a:rPr>
              <a:t></a:t>
            </a:r>
            <a:r>
              <a:rPr lang="en-US" i="1" dirty="0"/>
              <a:t>w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−1/3</a:t>
            </a:r>
          </a:p>
          <a:p>
            <a:pPr marL="457189" lvl="1" indent="-457189">
              <a:buFont typeface="Wingdings"/>
              <a:buChar char=""/>
            </a:pPr>
            <a:endParaRPr lang="en-US" baseline="30000" dirty="0"/>
          </a:p>
          <a:p>
            <a:pPr marL="457189" lvl="1" indent="-457189">
              <a:buFont typeface="Wingdings"/>
              <a:buChar char=""/>
            </a:pPr>
            <a:endParaRPr lang="en-US" baseline="30000" dirty="0"/>
          </a:p>
          <a:p>
            <a:pPr marL="457189" lvl="1" indent="-457189">
              <a:buFont typeface="Wingdings"/>
              <a:buChar char=""/>
            </a:pPr>
            <a:endParaRPr lang="en-US" baseline="30000" dirty="0"/>
          </a:p>
          <a:p>
            <a:pPr marL="457189" lvl="1" indent="-457189">
              <a:buFont typeface="Wingdings"/>
              <a:buChar char=""/>
            </a:pPr>
            <a:endParaRPr lang="en-US" baseline="30000" dirty="0"/>
          </a:p>
          <a:p>
            <a:pPr marL="457189" lvl="1" indent="-457189">
              <a:buFont typeface="Wingdings"/>
              <a:buChar char=""/>
            </a:pPr>
            <a:endParaRPr lang="en-US" baseline="30000" dirty="0"/>
          </a:p>
          <a:p>
            <a:pPr marL="457189" lvl="1" indent="-457189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733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7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33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733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82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5-02A Properties of Rational Exponents and Simplifying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Simplifying Radicals</a:t>
                </a:r>
              </a:p>
              <a:p>
                <a:pPr lvl="1"/>
                <a:r>
                  <a:rPr lang="en-US" dirty="0"/>
                  <a:t>Remove any perfect roots</a:t>
                </a:r>
              </a:p>
              <a:p>
                <a:pPr lvl="1"/>
                <a:r>
                  <a:rPr lang="en-US" dirty="0"/>
                  <a:t>Rationalize denominators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82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E1F1EB-9FE2-409A-ACDF-B2984A8F29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625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E1F1EB-9FE2-409A-ACDF-B2984A8F2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5-02A Properties of Rational Exponents and Simplifying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4DE1-9405-48FF-8C99-3494D1818B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4DE1-9405-48FF-8C99-3494D1818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3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94AF-3A39-4C28-8C84-156A2849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5-02A Properties of Rational Exponents and Simplifying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AEDD7-4F0B-4D93-AB00-BF820F817B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AEDD7-4F0B-4D93-AB00-BF820F817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2A498-47EC-43CD-8C31-FAEADEA6CAB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2A498-47EC-43CD-8C31-FAEADEA6C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5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732B-C36F-41BA-B289-7A5AED7E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5-02B Operations with Radicals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8E21D-0A17-4092-A545-F39224F1D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simplify radical expressions with rational exponents.</a:t>
            </a:r>
          </a:p>
          <a:p>
            <a:r>
              <a:rPr lang="en-US" dirty="0"/>
              <a:t>• I can simplify variable expressions containing rational exponents and radicals.</a:t>
            </a:r>
          </a:p>
        </p:txBody>
      </p:sp>
    </p:spTree>
    <p:extLst>
      <p:ext uri="{BB962C8B-B14F-4D97-AF65-F5344CB8AC3E}">
        <p14:creationId xmlns:p14="http://schemas.microsoft.com/office/powerpoint/2010/main" val="175063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5-02B Operations with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Using Properties of Radicals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Product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267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4267" i="1">
                            <a:latin typeface="Cambria Math"/>
                          </a:rPr>
                          <m:t>𝑎</m:t>
                        </m:r>
                        <m:r>
                          <a:rPr lang="en-US" sz="4267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267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  <m:r>
                      <a:rPr lang="en-US" sz="4267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267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4267" i="1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4267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4267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267" i="1">
                            <a:latin typeface="Cambria Math"/>
                            <a:ea typeface="Cambria Math"/>
                          </a:rPr>
                          <m:t>𝑛</m:t>
                        </m:r>
                      </m:deg>
                      <m:e>
                        <m:r>
                          <a:rPr lang="en-US" sz="4267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Quotient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267" i="1">
                            <a:latin typeface="Cambria Math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67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267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4267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267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4267" i="1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267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4267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1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5-02B Operations with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733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733" i="1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sz="3733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3733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sz="3733" i="1">
                            <a:latin typeface="Cambria Math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en-US" sz="3733" i="1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733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3733" i="1">
                                <a:latin typeface="Cambria Math"/>
                              </a:rPr>
                              <m:t>32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733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3733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733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26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5-02B Operations with Radicals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Adding and Subtracting Roots and Radicals</a:t>
            </a:r>
          </a:p>
          <a:p>
            <a:pPr lvl="1"/>
            <a:r>
              <a:rPr lang="en-US" dirty="0"/>
              <a:t>Simplify the radicals</a:t>
            </a:r>
          </a:p>
          <a:p>
            <a:pPr lvl="1"/>
            <a:r>
              <a:rPr lang="en-US" dirty="0"/>
              <a:t>Combine like terms</a:t>
            </a:r>
          </a:p>
          <a:p>
            <a:r>
              <a:rPr lang="en-US" dirty="0"/>
              <a:t>5(4</a:t>
            </a:r>
            <a:r>
              <a:rPr lang="en-US" baseline="30000" dirty="0"/>
              <a:t>3/4</a:t>
            </a:r>
            <a:r>
              <a:rPr lang="en-US" dirty="0"/>
              <a:t>) − 3(4</a:t>
            </a:r>
            <a:r>
              <a:rPr lang="en-US" baseline="30000" dirty="0"/>
              <a:t>3/4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32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5-02B Operations with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81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B37A520-7AED-41C5-9A51-2CEF874060D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B37A520-7AED-41C5-9A51-2CEF87406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9361-A5A9-495C-AF97-DB088232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1BBCF-FCE3-47BD-A216-BF51E2086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graph radical functions.</a:t>
            </a:r>
          </a:p>
          <a:p>
            <a:r>
              <a:rPr lang="en-US" dirty="0"/>
              <a:t>• I can describe transformations of radical functions.</a:t>
            </a:r>
          </a:p>
          <a:p>
            <a:r>
              <a:rPr lang="en-US" dirty="0"/>
              <a:t>• I can write functions that represent transformations of radical functions.</a:t>
            </a:r>
          </a:p>
        </p:txBody>
      </p:sp>
    </p:spTree>
    <p:extLst>
      <p:ext uri="{BB962C8B-B14F-4D97-AF65-F5344CB8AC3E}">
        <p14:creationId xmlns:p14="http://schemas.microsoft.com/office/powerpoint/2010/main" val="2022509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BE9C-6BB4-4133-8B79-30930660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92286-8C4B-45BA-905A-0C1351244E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  <a:endParaRPr lang="en-US" dirty="0"/>
              </a:p>
              <a:p>
                <a:r>
                  <a:rPr lang="en-US" dirty="0"/>
                  <a:t>Graph each function. How are the graphs alike? How are they different?</a:t>
                </a:r>
              </a:p>
              <a:p>
                <a:r>
                  <a:rPr lang="en-US" b="1" dirty="0" err="1"/>
                  <a:t>i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i="1" dirty="0"/>
              </a:p>
              <a:p>
                <a:r>
                  <a:rPr lang="pl-PL" b="1" dirty="0"/>
                  <a:t>ii.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b="1" dirty="0"/>
              </a:p>
              <a:p>
                <a:r>
                  <a:rPr lang="pl-PL" b="1" dirty="0"/>
                  <a:t>iii.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i="1" dirty="0"/>
              </a:p>
              <a:p>
                <a:r>
                  <a:rPr lang="nn-NO" b="1" dirty="0"/>
                  <a:t>iv.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92286-8C4B-45BA-905A-0C1351244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33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6BA6-C36B-154B-9944-8713FDC2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5-00 Properties of Exponents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0EB0-BC20-1F44-9AC1-8D3F404C5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simplify expressions with exponents.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solve linear equations.</a:t>
            </a:r>
          </a:p>
        </p:txBody>
      </p:sp>
    </p:spTree>
    <p:extLst>
      <p:ext uri="{BB962C8B-B14F-4D97-AF65-F5344CB8AC3E}">
        <p14:creationId xmlns:p14="http://schemas.microsoft.com/office/powerpoint/2010/main" val="90020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5.3 Graphing Radical Equations</a:t>
            </a:r>
          </a:p>
        </p:txBody>
      </p:sp>
      <p:grpSp>
        <p:nvGrpSpPr>
          <p:cNvPr id="4" name="Group 58"/>
          <p:cNvGrpSpPr/>
          <p:nvPr/>
        </p:nvGrpSpPr>
        <p:grpSpPr>
          <a:xfrm>
            <a:off x="812800" y="2133600"/>
            <a:ext cx="4064000" cy="4419600"/>
            <a:chOff x="5562600" y="1828800"/>
            <a:chExt cx="3048000" cy="44196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657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3962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267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572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76800" y="4038600"/>
              <a:ext cx="44196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181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486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791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96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400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352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562600" y="4038600"/>
              <a:ext cx="30480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562600" y="43433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5562600" y="4648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5562600" y="49529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5562600" y="52577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5562600" y="55626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562600" y="58674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5562600" y="6172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5562600" y="37338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5562600" y="34290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5562600" y="31242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5562600" y="28194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5562600" y="25146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5562600" y="22098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562600" y="19050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58"/>
          <p:cNvGrpSpPr/>
          <p:nvPr/>
        </p:nvGrpSpPr>
        <p:grpSpPr>
          <a:xfrm>
            <a:off x="6604000" y="2057400"/>
            <a:ext cx="4064000" cy="4419600"/>
            <a:chOff x="5562600" y="1828800"/>
            <a:chExt cx="3048000" cy="441960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3657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962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267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76800" y="4038600"/>
              <a:ext cx="44196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181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486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791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096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6400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352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5562600" y="4038600"/>
              <a:ext cx="30480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5562600" y="43433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5562600" y="4648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562600" y="49529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5562600" y="52577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5562600" y="55626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562600" y="58674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562600" y="6172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562600" y="37338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562600" y="34290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5562600" y="31242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562600" y="28194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5562600" y="25146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562600" y="22098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562600" y="19050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2743200" y="42672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3149600" y="39624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Oval 62"/>
          <p:cNvSpPr/>
          <p:nvPr/>
        </p:nvSpPr>
        <p:spPr>
          <a:xfrm>
            <a:off x="4368800" y="36576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Oval 63"/>
          <p:cNvSpPr/>
          <p:nvPr/>
        </p:nvSpPr>
        <p:spPr>
          <a:xfrm>
            <a:off x="8128000" y="44958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Oval 64"/>
          <p:cNvSpPr/>
          <p:nvPr/>
        </p:nvSpPr>
        <p:spPr>
          <a:xfrm>
            <a:off x="8534400" y="41910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Oval 65"/>
          <p:cNvSpPr/>
          <p:nvPr/>
        </p:nvSpPr>
        <p:spPr>
          <a:xfrm>
            <a:off x="8940800" y="3886200"/>
            <a:ext cx="203200" cy="152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Freeform 66"/>
          <p:cNvSpPr/>
          <p:nvPr/>
        </p:nvSpPr>
        <p:spPr>
          <a:xfrm>
            <a:off x="2844800" y="3667125"/>
            <a:ext cx="2032000" cy="685800"/>
          </a:xfrm>
          <a:custGeom>
            <a:avLst/>
            <a:gdLst>
              <a:gd name="connsiteX0" fmla="*/ 0 w 1524000"/>
              <a:gd name="connsiteY0" fmla="*/ 685800 h 685800"/>
              <a:gd name="connsiteX1" fmla="*/ 304800 w 1524000"/>
              <a:gd name="connsiteY1" fmla="*/ 371475 h 685800"/>
              <a:gd name="connsiteX2" fmla="*/ 1219200 w 1524000"/>
              <a:gd name="connsiteY2" fmla="*/ 66675 h 685800"/>
              <a:gd name="connsiteX3" fmla="*/ 1524000 w 1524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685800">
                <a:moveTo>
                  <a:pt x="0" y="685800"/>
                </a:moveTo>
                <a:cubicBezTo>
                  <a:pt x="50800" y="580231"/>
                  <a:pt x="101600" y="474663"/>
                  <a:pt x="304800" y="371475"/>
                </a:cubicBezTo>
                <a:cubicBezTo>
                  <a:pt x="508000" y="268288"/>
                  <a:pt x="1016000" y="128587"/>
                  <a:pt x="1219200" y="66675"/>
                </a:cubicBezTo>
                <a:cubicBezTo>
                  <a:pt x="1422400" y="4763"/>
                  <a:pt x="1473200" y="2381"/>
                  <a:pt x="1524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Freeform 67"/>
          <p:cNvSpPr/>
          <p:nvPr/>
        </p:nvSpPr>
        <p:spPr>
          <a:xfrm>
            <a:off x="6604000" y="3752851"/>
            <a:ext cx="4064000" cy="1019176"/>
          </a:xfrm>
          <a:custGeom>
            <a:avLst/>
            <a:gdLst>
              <a:gd name="connsiteX0" fmla="*/ 0 w 3048000"/>
              <a:gd name="connsiteY0" fmla="*/ 1019175 h 1019175"/>
              <a:gd name="connsiteX1" fmla="*/ 1228725 w 3048000"/>
              <a:gd name="connsiteY1" fmla="*/ 819150 h 1019175"/>
              <a:gd name="connsiteX2" fmla="*/ 1533525 w 3048000"/>
              <a:gd name="connsiteY2" fmla="*/ 514350 h 1019175"/>
              <a:gd name="connsiteX3" fmla="*/ 1838325 w 3048000"/>
              <a:gd name="connsiteY3" fmla="*/ 209550 h 1019175"/>
              <a:gd name="connsiteX4" fmla="*/ 3048000 w 3048000"/>
              <a:gd name="connsiteY4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019175">
                <a:moveTo>
                  <a:pt x="0" y="1019175"/>
                </a:moveTo>
                <a:cubicBezTo>
                  <a:pt x="486569" y="961231"/>
                  <a:pt x="973138" y="903287"/>
                  <a:pt x="1228725" y="819150"/>
                </a:cubicBezTo>
                <a:cubicBezTo>
                  <a:pt x="1484312" y="735013"/>
                  <a:pt x="1533525" y="514350"/>
                  <a:pt x="1533525" y="514350"/>
                </a:cubicBezTo>
                <a:cubicBezTo>
                  <a:pt x="1635125" y="412750"/>
                  <a:pt x="1585913" y="295275"/>
                  <a:pt x="1838325" y="209550"/>
                </a:cubicBezTo>
                <a:cubicBezTo>
                  <a:pt x="2090738" y="123825"/>
                  <a:pt x="2569369" y="61912"/>
                  <a:pt x="3048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1320800" y="5105401"/>
            <a:ext cx="3048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domain x≥0</a:t>
            </a:r>
          </a:p>
          <a:p>
            <a:r>
              <a:rPr lang="en-US" sz="3200" b="1" dirty="0"/>
              <a:t>range y≥0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5105402"/>
            <a:ext cx="4470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sym typeface="Wingdings" pitchFamily="2" charset="2"/>
              </a:rPr>
              <a:t>Domain: all real numbers</a:t>
            </a:r>
          </a:p>
          <a:p>
            <a:r>
              <a:rPr lang="en-US" sz="3200" dirty="0">
                <a:latin typeface="Calibri"/>
                <a:sym typeface="Wingdings" pitchFamily="2" charset="2"/>
              </a:rPr>
              <a:t>Range: all real numbers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2395" y="1404786"/>
                <a:ext cx="2228110" cy="839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95" y="1404786"/>
                <a:ext cx="2228110" cy="839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59699" y="1404787"/>
                <a:ext cx="2295308" cy="839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699" y="1404787"/>
                <a:ext cx="2295308" cy="839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3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How graphs transform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r>
                  <a:rPr lang="en-US" i="1" dirty="0"/>
                  <a:t>a </a:t>
                </a:r>
                <a:r>
                  <a:rPr lang="en-US" dirty="0"/>
                  <a:t>vertical stretch by factor of </a:t>
                </a:r>
                <a:r>
                  <a:rPr lang="en-US" i="1" dirty="0"/>
                  <a:t>a</a:t>
                </a:r>
                <a:endParaRPr lang="en-US" dirty="0"/>
              </a:p>
              <a:p>
                <a:r>
                  <a:rPr lang="en-US" i="1" dirty="0"/>
                  <a:t>b</a:t>
                </a:r>
                <a:r>
                  <a:rPr lang="en-US" dirty="0"/>
                  <a:t> horizontal shrink by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is −, reflection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b</a:t>
                </a:r>
                <a:r>
                  <a:rPr lang="en-US" dirty="0"/>
                  <a:t> is −, reflection over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r>
                  <a:rPr lang="en-US" i="1" dirty="0"/>
                  <a:t>h</a:t>
                </a:r>
                <a:r>
                  <a:rPr lang="en-US" dirty="0"/>
                  <a:t> translates right</a:t>
                </a:r>
              </a:p>
              <a:p>
                <a:r>
                  <a:rPr lang="en-US" i="1" dirty="0"/>
                  <a:t>k</a:t>
                </a:r>
                <a:r>
                  <a:rPr lang="en-US" dirty="0"/>
                  <a:t> translates up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822" t="-3345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ADC6F1-6301-4F1E-8C9D-2CE3F0291C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Graph by making a table of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E188E-AF2F-464B-987D-0BCE3E9A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C74A16B-82D2-4C6E-9AFE-6E14A4D18E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Describe the transformation of </a:t>
                </a:r>
                <a:r>
                  <a:rPr lang="en-US" i="1" dirty="0">
                    <a:solidFill>
                      <a:schemeClr val="accent5"/>
                    </a:solidFill>
                  </a:rPr>
                  <a:t>f </a:t>
                </a:r>
                <a:r>
                  <a:rPr lang="en-US" dirty="0">
                    <a:solidFill>
                      <a:schemeClr val="accent5"/>
                    </a:solidFill>
                  </a:rPr>
                  <a:t>represented by </a:t>
                </a:r>
                <a:r>
                  <a:rPr lang="en-US" i="1" dirty="0">
                    <a:solidFill>
                      <a:schemeClr val="accent5"/>
                    </a:solidFill>
                  </a:rPr>
                  <a:t>g</a:t>
                </a:r>
                <a:r>
                  <a:rPr lang="en-US" dirty="0">
                    <a:solidFill>
                      <a:schemeClr val="accent5"/>
                    </a:solidFill>
                  </a:rPr>
                  <a:t>. Then graph each function.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C74A16B-82D2-4C6E-9AFE-6E14A4D18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543FADF-7CE0-4028-95EB-ECB027A0DAB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543FADF-7CE0-4028-95EB-ECB027A0D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03F3EFF-0370-490A-ADA2-8AD00D308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1" y="3384487"/>
            <a:ext cx="3400926" cy="3473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21715-DA9C-479A-B492-C95D794E6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104" y="3429000"/>
            <a:ext cx="3400926" cy="34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322-A201-4718-BB02-1404BFBE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27BD-3B14-41C4-A1C8-E845C5780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approximates the number of seconds it takes a dropped object to fall </a:t>
                </a:r>
                <a:r>
                  <a:rPr lang="en-US" i="1" dirty="0"/>
                  <a:t>d </a:t>
                </a:r>
                <a:r>
                  <a:rPr lang="en-US" dirty="0"/>
                  <a:t>feet on Earth. The function </a:t>
                </a:r>
                <a:r>
                  <a:rPr lang="en-US" i="1" dirty="0"/>
                  <a:t>J</a:t>
                </a:r>
                <a:r>
                  <a:rPr lang="en-US" dirty="0"/>
                  <a:t>(</a:t>
                </a:r>
                <a:r>
                  <a:rPr lang="en-US" i="1" dirty="0"/>
                  <a:t>d</a:t>
                </a:r>
                <a:r>
                  <a:rPr lang="en-US" dirty="0"/>
                  <a:t>) = 0.63 ⋅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:r>
                  <a:rPr lang="en-US" i="1" dirty="0"/>
                  <a:t>d</a:t>
                </a:r>
                <a:r>
                  <a:rPr lang="en-US" dirty="0"/>
                  <a:t>) approximates the number of seconds it takes a dropped object to fall </a:t>
                </a:r>
                <a:r>
                  <a:rPr lang="en-US" i="1" dirty="0"/>
                  <a:t>d </a:t>
                </a:r>
                <a:r>
                  <a:rPr lang="en-US" dirty="0"/>
                  <a:t>feet on Jupiter. How long does it take a dropped object to fall 81 feet on Jupiter?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27BD-3B14-41C4-A1C8-E845C5780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1439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70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CDDC-7DD5-4DF4-9D30-3AEA9C23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33775-8F9E-4174-B801-6F7B9BAE7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the graph of </a:t>
                </a:r>
                <a:r>
                  <a:rPr lang="en-US" i="1" dirty="0"/>
                  <a:t>g </a:t>
                </a:r>
                <a:r>
                  <a:rPr lang="en-US" dirty="0"/>
                  <a:t>be a horizontal stretch by a factor of 3, followed by a translation 6 units right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 Write a rule for </a:t>
                </a:r>
                <a:r>
                  <a:rPr lang="en-US" i="1" dirty="0"/>
                  <a:t>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33775-8F9E-4174-B801-6F7B9BAE7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53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53B12-E0DD-493D-AFC3-51877D79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BA5E89-7025-4057-AF59-2A3A409A1F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Graphing horizontal parabolas and circles</a:t>
                </a:r>
              </a:p>
              <a:p>
                <a:pPr lvl="1"/>
                <a:r>
                  <a:rPr lang="en-US" dirty="0"/>
                  <a:t>Solve the equation for </a:t>
                </a:r>
                <a:r>
                  <a:rPr lang="en-US" i="1" dirty="0"/>
                  <a:t>y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Create a table of values.</a:t>
                </a:r>
              </a:p>
              <a:p>
                <a:pPr lvl="1"/>
                <a:r>
                  <a:rPr lang="en-US" dirty="0"/>
                  <a:t>Plot the points and draw graph.</a:t>
                </a:r>
              </a:p>
              <a:p>
                <a:endParaRPr lang="en-US" dirty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Identify the vertex and the direction that the parabola opens.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BA5E89-7025-4057-AF59-2A3A409A1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151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DBB1C5-2700-4884-9927-48A419031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99" y="1503022"/>
            <a:ext cx="4867901" cy="4876015"/>
          </a:xfrm>
        </p:spPr>
      </p:pic>
    </p:spTree>
    <p:extLst>
      <p:ext uri="{BB962C8B-B14F-4D97-AF65-F5344CB8AC3E}">
        <p14:creationId xmlns:p14="http://schemas.microsoft.com/office/powerpoint/2010/main" val="20084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401A-97F9-45EC-8D05-64B28480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Graphing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ECEFB-7F95-46AD-AD33-4E57BDBFA2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389184"/>
                <a:ext cx="6019800" cy="54688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en-US" dirty="0"/>
                  <a:t>. Identify the radius and the intercepts.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250 #1, 5, 9, 13, 17, 21, 25, 29, 33, 37, 39, 41, 45, 49, 59, 67, 69, 71, 73, 79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ECEFB-7F95-46AD-AD33-4E57BDBFA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389184"/>
                <a:ext cx="6019800" cy="5468815"/>
              </a:xfrm>
              <a:blipFill>
                <a:blip r:embed="rId3"/>
                <a:stretch>
                  <a:fillRect l="-1822" t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633DE29-0280-4FA1-B11E-C89594A5B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99" y="1389185"/>
            <a:ext cx="4867901" cy="4876015"/>
          </a:xfrm>
        </p:spPr>
      </p:pic>
    </p:spTree>
    <p:extLst>
      <p:ext uri="{BB962C8B-B14F-4D97-AF65-F5344CB8AC3E}">
        <p14:creationId xmlns:p14="http://schemas.microsoft.com/office/powerpoint/2010/main" val="1224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7D3B-F392-4343-BAB9-A2103EEB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2EB0A-FEE5-4294-A3A9-13F86B6A5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radical equations and inequalities.</a:t>
            </a:r>
          </a:p>
          <a:p>
            <a:r>
              <a:rPr lang="en-US" dirty="0"/>
              <a:t>• I can solve radical equations and inequalities.</a:t>
            </a:r>
          </a:p>
          <a:p>
            <a:r>
              <a:rPr lang="en-US" dirty="0"/>
              <a:t>• I can identify extraneous solutions of radical equations.</a:t>
            </a:r>
          </a:p>
          <a:p>
            <a:r>
              <a:rPr lang="en-US" dirty="0"/>
              <a:t>• I can solve real-life problems involving radical equations.</a:t>
            </a:r>
          </a:p>
        </p:txBody>
      </p:sp>
    </p:spTree>
    <p:extLst>
      <p:ext uri="{BB962C8B-B14F-4D97-AF65-F5344CB8AC3E}">
        <p14:creationId xmlns:p14="http://schemas.microsoft.com/office/powerpoint/2010/main" val="381948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05D8-8E78-4EA6-9852-C3403109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EF1F4-1415-4083-A1B0-F4DF0F8C3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Two students 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+16</m:t>
                        </m:r>
                      </m:e>
                    </m:rad>
                  </m:oMath>
                </a14:m>
                <a:r>
                  <a:rPr lang="en-US" dirty="0"/>
                  <a:t> as shown. Justify each solution step in the fi </a:t>
                </a:r>
                <a:r>
                  <a:rPr lang="en-US" dirty="0" err="1"/>
                  <a:t>rst</a:t>
                </a:r>
                <a:r>
                  <a:rPr lang="en-US" dirty="0"/>
                  <a:t> student’s solution. Then describe each student’s method. Are the methods valid? Explain.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EF1F4-1415-4083-A1B0-F4DF0F8C3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477926-A71F-40E8-9C0D-DDFFF695FB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18"/>
          <a:stretch/>
        </p:blipFill>
        <p:spPr>
          <a:xfrm>
            <a:off x="0" y="3264995"/>
            <a:ext cx="4267200" cy="359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0DF85-D90B-4310-AD42-E516B835D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928" y="3264994"/>
            <a:ext cx="6927072" cy="35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0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Radical Equation</a:t>
            </a:r>
          </a:p>
          <a:p>
            <a:pPr lvl="1"/>
            <a:r>
              <a:rPr lang="en-US" dirty="0"/>
              <a:t>Equation containing a radical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Steps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Isolate the radical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Raise both sides to whatever the index is (or the reciprocal of the exponent)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Solve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Check your answers!!!</a:t>
            </a:r>
          </a:p>
        </p:txBody>
      </p:sp>
    </p:spTree>
    <p:extLst>
      <p:ext uri="{BB962C8B-B14F-4D97-AF65-F5344CB8AC3E}">
        <p14:creationId xmlns:p14="http://schemas.microsoft.com/office/powerpoint/2010/main" val="27294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5-00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Using Properties of Rational Exponents ac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895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0D42F3-93CA-42D9-AA87-3714EA17B3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0D42F3-93CA-42D9-AA87-3714EA17B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5−</m:t>
                    </m:r>
                    <m:rad>
                      <m:ra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733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733" i="1">
                        <a:latin typeface="Cambria Math"/>
                      </a:rPr>
                      <m:t>=0</m:t>
                    </m:r>
                  </m:oMath>
                </a14:m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733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733" i="1">
                        <a:latin typeface="Cambria Math"/>
                      </a:rPr>
                      <m:t>=243</m:t>
                    </m:r>
                  </m:oMath>
                </a14:m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33" i="1">
                            <a:latin typeface="Cambria Math"/>
                          </a:rPr>
                          <m:t>2</m:t>
                        </m:r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  <m:r>
                          <a:rPr lang="en-US" sz="3733" i="1">
                            <a:latin typeface="Cambria Math"/>
                          </a:rPr>
                          <m:t>+8</m:t>
                        </m:r>
                      </m:e>
                    </m:rad>
                    <m:r>
                      <a:rPr lang="en-US" sz="3733" i="1">
                        <a:latin typeface="Cambria Math"/>
                      </a:rPr>
                      <m:t>−4=6</m:t>
                    </m:r>
                  </m:oMath>
                </a14:m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33" i="1">
                            <a:latin typeface="Cambria Math"/>
                          </a:rPr>
                          <m:t>4</m:t>
                        </m:r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  <m:r>
                          <a:rPr lang="en-US" sz="3733" i="1">
                            <a:latin typeface="Cambria Math"/>
                          </a:rPr>
                          <m:t>+28</m:t>
                        </m:r>
                      </m:e>
                    </m:rad>
                    <m:r>
                      <a:rPr lang="en-US" sz="3733" i="1">
                        <a:latin typeface="Cambria Math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33" i="1">
                            <a:latin typeface="Cambria Math"/>
                          </a:rPr>
                          <m:t>2</m:t>
                        </m:r>
                        <m:r>
                          <a:rPr lang="en-US" sz="3733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733" i="1">
                        <a:latin typeface="Cambria Math"/>
                      </a:rPr>
                      <m:t>=0</m:t>
                    </m:r>
                  </m:oMath>
                </a14:m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Solving Radical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+28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Check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258 #1, 5, 9, 13, 17, 21, 25, 29, 31, 33, 37, 41, 45, 49, 51, 57, 61, 69, 77, 81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  <a:prstGeom prst="rect">
                <a:avLst/>
              </a:prstGeom>
              <a:blipFill>
                <a:blip r:embed="rId3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22AC-C680-4274-B879-34E293C0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Performing Function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1E774-F331-415B-83B5-9E4E674CC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what it means to perform an arithmetic operation on two functions.</a:t>
            </a:r>
          </a:p>
          <a:p>
            <a:r>
              <a:rPr lang="en-US" dirty="0"/>
              <a:t>• I can fi </a:t>
            </a:r>
            <a:r>
              <a:rPr lang="en-US" dirty="0" err="1"/>
              <a:t>nd</a:t>
            </a:r>
            <a:r>
              <a:rPr lang="en-US" dirty="0"/>
              <a:t> arithmetic combinations of two functions.</a:t>
            </a:r>
          </a:p>
          <a:p>
            <a:r>
              <a:rPr lang="en-US" dirty="0"/>
              <a:t>• I can state the domain of an arithmetic combination of two functions.</a:t>
            </a:r>
          </a:p>
          <a:p>
            <a:r>
              <a:rPr lang="en-US" dirty="0"/>
              <a:t>• I can evaluate an arithmetic combination of two functions for a given input.</a:t>
            </a:r>
          </a:p>
        </p:txBody>
      </p:sp>
    </p:spTree>
    <p:extLst>
      <p:ext uri="{BB962C8B-B14F-4D97-AF65-F5344CB8AC3E}">
        <p14:creationId xmlns:p14="http://schemas.microsoft.com/office/powerpoint/2010/main" val="2761225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8CBC-2220-4351-B12B-6E054315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Performing Function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5D3E-8BDF-478C-8B76-87ABA1541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Work with a partner. </a:t>
            </a:r>
            <a:r>
              <a:rPr lang="en-US" dirty="0"/>
              <a:t>Consider the graphs of </a:t>
            </a:r>
            <a:r>
              <a:rPr lang="en-US" i="1" dirty="0"/>
              <a:t>f </a:t>
            </a:r>
            <a:r>
              <a:rPr lang="en-US" dirty="0"/>
              <a:t>and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r>
              <a:rPr lang="en-US" b="1" dirty="0"/>
              <a:t>a. </a:t>
            </a:r>
            <a:r>
              <a:rPr lang="en-US" dirty="0"/>
              <a:t>Describe what it means to add two functions. Then describe what it means to subtract one function from another function.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535AD-4BA8-45E1-A47E-CC609601B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6241" y="1389184"/>
            <a:ext cx="5825759" cy="54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8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5.5 Performing Function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Sometimes for your problems you need to repeat several calculations over and over again (think science class).  </a:t>
            </a:r>
          </a:p>
          <a:p>
            <a:endParaRPr lang="en-US" dirty="0"/>
          </a:p>
          <a:p>
            <a:r>
              <a:rPr lang="en-US" dirty="0"/>
              <a:t>It would be quicker to combine all the equations that you are using into one equation first, so that you only have to do one equation each time instead of 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5.5 Performing Function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Ways to combine functions</a:t>
                </a:r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Addition: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Subtraction: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Multiplication: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Division: 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5.5 Performing Function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solidFill>
                      <a:schemeClr val="accent5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)=5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find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56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7F58-A4FE-4F67-B9CB-68F0D02E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Performing Function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E0344-E09B-4AAB-811E-89EE8388C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dirty="0"/>
                  <a:t>. Find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)(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state the domain. Then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)(−1)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E0344-E09B-4AAB-811E-89EE8388C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915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11D7-9A88-4D40-BF1A-7706EEB6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Performing Function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CBDC8-AA3D-4C1F-B7B6-9D4B66911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state the domain. Then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)(4)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CBDC8-AA3D-4C1F-B7B6-9D4B66911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6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5-00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9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8471-3122-41E8-AC86-51CC1897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Performing Function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FB63C-5728-429B-9842-1A47045C2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</p:spPr>
            <p:txBody>
              <a:bodyPr/>
              <a:lstStyle/>
              <a:p>
                <a:r>
                  <a:rPr lang="en-US" dirty="0"/>
                  <a:t>From 2010 to 2020, the populations (in thousands) of City M and City N can be modeled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+12.1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−0.65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+15.8</m:t>
                    </m:r>
                  </m:oMath>
                </a14:m>
                <a:r>
                  <a:rPr lang="en-US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=2.5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+7.8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+0.41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+11.9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 </a:t>
                </a:r>
                <a:r>
                  <a:rPr lang="en-US" dirty="0"/>
                  <a:t>is the number of years since 2010. Find (</a:t>
                </a:r>
                <a:r>
                  <a:rPr lang="en-US" i="1" dirty="0"/>
                  <a:t>M </a:t>
                </a:r>
                <a:r>
                  <a:rPr lang="en-US" dirty="0"/>
                  <a:t>− </a:t>
                </a:r>
                <a:r>
                  <a:rPr lang="en-US" i="1" dirty="0"/>
                  <a:t>N</a:t>
                </a:r>
                <a:r>
                  <a:rPr lang="en-US" dirty="0"/>
                  <a:t>)(</a:t>
                </a:r>
                <a:r>
                  <a:rPr lang="en-US" i="1" dirty="0"/>
                  <a:t>t</a:t>
                </a:r>
                <a:r>
                  <a:rPr lang="en-US" dirty="0"/>
                  <a:t>) and explain what it represents.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265 #1, 3, 5, 7, 9, 15, 17, 21, 23, 25, 27, 29, 35, 37, 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FB63C-5728-429B-9842-1A47045C2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  <a:blipFill>
                <a:blip r:embed="rId3"/>
                <a:stretch>
                  <a:fillRect l="-900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1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1CBA-33B6-4338-A8BA-1F22A3FF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Composition of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5DA36-95F2-47B3-99DF-4AD293D57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a composition of functions.</a:t>
            </a:r>
          </a:p>
          <a:p>
            <a:r>
              <a:rPr lang="en-US" dirty="0"/>
              <a:t>• I can fi </a:t>
            </a:r>
            <a:r>
              <a:rPr lang="en-US" dirty="0" err="1"/>
              <a:t>nd</a:t>
            </a:r>
            <a:r>
              <a:rPr lang="en-US" dirty="0"/>
              <a:t> a composition of functions.</a:t>
            </a:r>
          </a:p>
          <a:p>
            <a:r>
              <a:rPr lang="en-US" dirty="0"/>
              <a:t>• I can state the domain of a composition of functions.</a:t>
            </a:r>
          </a:p>
        </p:txBody>
      </p:sp>
    </p:spTree>
    <p:extLst>
      <p:ext uri="{BB962C8B-B14F-4D97-AF65-F5344CB8AC3E}">
        <p14:creationId xmlns:p14="http://schemas.microsoft.com/office/powerpoint/2010/main" val="1823448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0DF0-B317-4284-B9C6-5A2FC4A5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Composition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A54B7-02D1-4B3A-8081-2E8A3386C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 </a:t>
                </a:r>
              </a:p>
              <a:p>
                <a:r>
                  <a:rPr lang="en-US" dirty="0"/>
                  <a:t>The formulas below represent the temperature </a:t>
                </a:r>
                <a:r>
                  <a:rPr lang="en-US" i="1" dirty="0"/>
                  <a:t>F </a:t>
                </a:r>
                <a:r>
                  <a:rPr lang="en-US" dirty="0"/>
                  <a:t>(in degrees Fahrenheit) when the temperature is </a:t>
                </a:r>
                <a:r>
                  <a:rPr lang="en-US" i="1" dirty="0"/>
                  <a:t>C </a:t>
                </a:r>
                <a:r>
                  <a:rPr lang="en-US" dirty="0"/>
                  <a:t>degrees Celsius, and the temperature </a:t>
                </a:r>
                <a:r>
                  <a:rPr lang="en-US" i="1" dirty="0"/>
                  <a:t>C </a:t>
                </a:r>
                <a:r>
                  <a:rPr lang="en-US" dirty="0"/>
                  <a:t>when the temperature is </a:t>
                </a:r>
                <a:r>
                  <a:rPr lang="en-US" i="1" dirty="0"/>
                  <a:t>K </a:t>
                </a:r>
                <a:r>
                  <a:rPr lang="en-US" dirty="0"/>
                  <a:t>(Kelvin).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+32                   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273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a. </a:t>
                </a:r>
                <a:r>
                  <a:rPr lang="en-US" dirty="0"/>
                  <a:t>Write an expression for </a:t>
                </a:r>
                <a:r>
                  <a:rPr lang="en-US" i="1" dirty="0"/>
                  <a:t>F </a:t>
                </a:r>
                <a:r>
                  <a:rPr lang="en-US" dirty="0"/>
                  <a:t>in terms of </a:t>
                </a:r>
                <a:r>
                  <a:rPr lang="en-US" i="1" dirty="0"/>
                  <a:t>K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A54B7-02D1-4B3A-8081-2E8A3386C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686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5.6 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Composition</a:t>
            </a:r>
          </a:p>
          <a:p>
            <a:pPr lvl="1"/>
            <a:r>
              <a:rPr lang="en-US" dirty="0"/>
              <a:t>Put one function into the other.  (Like substitution)</a:t>
            </a:r>
          </a:p>
          <a:p>
            <a:pPr lvl="1"/>
            <a:r>
              <a:rPr lang="en-US" dirty="0"/>
              <a:t>Written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(x))</a:t>
            </a:r>
          </a:p>
          <a:p>
            <a:pPr lvl="1"/>
            <a:r>
              <a:rPr lang="en-US" dirty="0"/>
              <a:t>Said “</a:t>
            </a:r>
            <a:r>
              <a:rPr lang="en-US" i="1" dirty="0"/>
              <a:t>g</a:t>
            </a:r>
            <a:r>
              <a:rPr lang="en-US" dirty="0"/>
              <a:t> of </a:t>
            </a:r>
            <a:r>
              <a:rPr lang="en-US" i="1" dirty="0"/>
              <a:t>f</a:t>
            </a:r>
            <a:r>
              <a:rPr lang="en-US" dirty="0"/>
              <a:t> of </a:t>
            </a:r>
            <a:r>
              <a:rPr lang="en-US" i="1" dirty="0"/>
              <a:t>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Means that the output (range) of </a:t>
            </a:r>
            <a:r>
              <a:rPr lang="en-US" i="1" dirty="0"/>
              <a:t>f</a:t>
            </a:r>
            <a:r>
              <a:rPr lang="en-US" dirty="0"/>
              <a:t> is the input (domain) of </a:t>
            </a:r>
            <a:r>
              <a:rPr lang="en-US" i="1" dirty="0"/>
              <a:t>g</a:t>
            </a:r>
            <a:r>
              <a:rPr lang="en-US" dirty="0"/>
              <a:t>.  Work from the inside out.  Do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first then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gets substituted into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874A2-6685-4B4F-81C4-4405F91E7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1328" y="2416969"/>
            <a:ext cx="430154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2483-3632-4282-BEB4-0179C37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Composition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E37B4-252B-4DFC-829D-78AD1496A0F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en-US" i="1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and </a:t>
                </a:r>
                <a:br>
                  <a:rPr lang="en-US" b="0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Find the indicated value.</a:t>
                </a:r>
              </a:p>
              <a:p>
                <a:r>
                  <a:rPr lang="en-US" b="1" dirty="0"/>
                  <a:t>a. 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f </a:t>
                </a:r>
                <a:r>
                  <a:rPr lang="en-US" dirty="0"/>
                  <a:t>(2))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E37B4-252B-4DFC-829D-78AD1496A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44AFD-F4D9-4CD6-A163-BD73F6EDF5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(3))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n-NO" b="1" dirty="0"/>
              <a:t>c. </a:t>
            </a:r>
            <a:r>
              <a:rPr lang="nn-NO" i="1" dirty="0"/>
              <a:t>g</a:t>
            </a:r>
            <a:r>
              <a:rPr lang="nn-NO" dirty="0"/>
              <a:t>(</a:t>
            </a:r>
            <a:r>
              <a:rPr lang="nn-NO" i="1" dirty="0"/>
              <a:t>g</a:t>
            </a:r>
            <a:r>
              <a:rPr lang="nn-NO" dirty="0"/>
              <a:t>(−3))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C8AA-C45D-450C-B000-A1E7BC56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Composition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398A0-B6E3-429B-BE64-2C9C797751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)=4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.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Perform the indicated operation and state the domain.</a:t>
                </a:r>
              </a:p>
              <a:p>
                <a:r>
                  <a:rPr lang="en-US" b="1" dirty="0"/>
                  <a:t>a.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398A0-B6E3-429B-BE64-2C9C79775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151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3E384-14B1-46E1-A03F-2B2195DF9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b.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c.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D5C4-A6C2-4E5C-885B-FB3E4CCC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Composition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1623-5132-4F91-A91D-FE0BC687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768"/>
            <a:ext cx="12192000" cy="5451231"/>
          </a:xfrm>
        </p:spPr>
        <p:txBody>
          <a:bodyPr/>
          <a:lstStyle/>
          <a:p>
            <a:r>
              <a:rPr lang="en-US" dirty="0"/>
              <a:t>The function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8.74</a:t>
            </a:r>
            <a:r>
              <a:rPr lang="en-US" i="1" dirty="0"/>
              <a:t>x </a:t>
            </a:r>
            <a:r>
              <a:rPr lang="en-US" dirty="0"/>
              <a:t>represents the cost (in dollars) of producing </a:t>
            </a:r>
            <a:r>
              <a:rPr lang="en-US" i="1" dirty="0"/>
              <a:t>x </a:t>
            </a:r>
            <a:r>
              <a:rPr lang="en-US" dirty="0"/>
              <a:t>shirts. The number of shirts produced in </a:t>
            </a:r>
            <a:r>
              <a:rPr lang="en-US" i="1" dirty="0"/>
              <a:t>t </a:t>
            </a:r>
            <a:r>
              <a:rPr lang="en-US" dirty="0"/>
              <a:t>hours is represented by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84</a:t>
            </a:r>
            <a:r>
              <a:rPr lang="en-US" i="1" dirty="0"/>
              <a:t>t</a:t>
            </a:r>
            <a:r>
              <a:rPr lang="en-US" dirty="0"/>
              <a:t>. (a) Find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)). (b) Evaluate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(40)) and explain what it represents.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271 #1, 5, 9, 13, 17, 21, 25, 31, 33, 37, 43, 45, 47, 49, 51</a:t>
            </a:r>
          </a:p>
        </p:txBody>
      </p:sp>
    </p:spTree>
    <p:extLst>
      <p:ext uri="{BB962C8B-B14F-4D97-AF65-F5344CB8AC3E}">
        <p14:creationId xmlns:p14="http://schemas.microsoft.com/office/powerpoint/2010/main" val="8058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5F59-79B9-4086-A2BB-E0710CA4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903D4-9161-45A2-826E-6953A555B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what inverse functions are.</a:t>
            </a:r>
          </a:p>
          <a:p>
            <a:r>
              <a:rPr lang="en-US" dirty="0"/>
              <a:t>• I can fi </a:t>
            </a:r>
            <a:r>
              <a:rPr lang="en-US" dirty="0" err="1"/>
              <a:t>nd</a:t>
            </a:r>
            <a:r>
              <a:rPr lang="en-US" dirty="0"/>
              <a:t> inverses of linear and nonlinear functions.</a:t>
            </a:r>
          </a:p>
          <a:p>
            <a:r>
              <a:rPr lang="en-US" dirty="0"/>
              <a:t>• I can determine whether a pair of functions are inverses.</a:t>
            </a:r>
          </a:p>
        </p:txBody>
      </p:sp>
    </p:spTree>
    <p:extLst>
      <p:ext uri="{BB962C8B-B14F-4D97-AF65-F5344CB8AC3E}">
        <p14:creationId xmlns:p14="http://schemas.microsoft.com/office/powerpoint/2010/main" val="2343385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C427-0D49-4C4A-A8A0-9460145C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5F354-0E58-4392-BC32-AC31EF2C2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Consider each pair of functions, </a:t>
                </a:r>
                <a:r>
                  <a:rPr lang="en-US" i="1" dirty="0"/>
                  <a:t>f </a:t>
                </a:r>
                <a:r>
                  <a:rPr lang="en-US" dirty="0"/>
                  <a:t>and </a:t>
                </a:r>
                <a:r>
                  <a:rPr lang="en-US" i="1" dirty="0"/>
                  <a:t>g</a:t>
                </a:r>
                <a:r>
                  <a:rPr lang="en-US" dirty="0"/>
                  <a:t>, below. For each pair, create an input-output table of values for each function. Use the outputs of </a:t>
                </a:r>
                <a:r>
                  <a:rPr lang="en-US" i="1" dirty="0"/>
                  <a:t>f </a:t>
                </a:r>
                <a:r>
                  <a:rPr lang="en-US" dirty="0"/>
                  <a:t>as the inputs of </a:t>
                </a:r>
                <a:r>
                  <a:rPr lang="en-US" i="1" dirty="0"/>
                  <a:t>g</a:t>
                </a:r>
                <a:r>
                  <a:rPr lang="en-US" dirty="0"/>
                  <a:t>. What do you notice about the relationship between the equations of </a:t>
                </a:r>
                <a:r>
                  <a:rPr lang="en-US" i="1" dirty="0"/>
                  <a:t>f </a:t>
                </a:r>
                <a:r>
                  <a:rPr lang="en-US" dirty="0"/>
                  <a:t>and </a:t>
                </a:r>
                <a:r>
                  <a:rPr lang="en-US" i="1" dirty="0"/>
                  <a:t>g</a:t>
                </a:r>
                <a:r>
                  <a:rPr lang="en-US" dirty="0"/>
                  <a:t>?</a:t>
                </a:r>
              </a:p>
              <a:p>
                <a:r>
                  <a:rPr lang="en-US" b="1" dirty="0" err="1"/>
                  <a:t>i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75F354-0E58-4392-BC32-AC31EF2C2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158" r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78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Sometimes you want to do the opposite operation that a given function or equation gives you.  </a:t>
            </a:r>
          </a:p>
          <a:p>
            <a:endParaRPr lang="en-US" dirty="0"/>
          </a:p>
          <a:p>
            <a:r>
              <a:rPr lang="en-US" dirty="0"/>
              <a:t>To do the opposite, or undo, the operation you need the inverse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5-00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7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267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4267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7" i="1">
                            <a:latin typeface="Cambria Math"/>
                          </a:rPr>
                          <m:t>2</m:t>
                        </m:r>
                        <m:r>
                          <a:rPr lang="en-US" sz="4267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4267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7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4267" i="1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den>
                    </m:f>
                    <m:r>
                      <a:rPr lang="en-US" sz="4267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67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267" i="1">
                            <a:latin typeface="Cambria Math"/>
                          </a:rPr>
                          <m:t>10</m:t>
                        </m:r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42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67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267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4267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09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Properties of Inverses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values are switched</a:t>
            </a:r>
          </a:p>
          <a:p>
            <a:pPr lvl="1"/>
            <a:r>
              <a:rPr lang="en-US" dirty="0"/>
              <a:t>graph is reflected over the line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You can use the </a:t>
            </a:r>
            <a:r>
              <a:rPr lang="en-US" dirty="0">
                <a:solidFill>
                  <a:schemeClr val="accent3"/>
                </a:solidFill>
              </a:rPr>
              <a:t>Horizontal Line </a:t>
            </a:r>
            <a:r>
              <a:rPr lang="en-US" dirty="0"/>
              <a:t>test to determine if the inverse of a function is also a function.</a:t>
            </a:r>
          </a:p>
          <a:p>
            <a:pPr lvl="1"/>
            <a:r>
              <a:rPr lang="en-US" dirty="0"/>
              <a:t>If a horizontal line can touch a graph more than once, then the inverse is not a function.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950200" y="2426208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13600" y="2273808"/>
            <a:ext cx="447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6200000" flipV="1">
            <a:off x="8364540" y="1004336"/>
            <a:ext cx="1571625" cy="2643717"/>
          </a:xfrm>
          <a:custGeom>
            <a:avLst/>
            <a:gdLst>
              <a:gd name="connsiteX0" fmla="*/ 0 w 1571625"/>
              <a:gd name="connsiteY0" fmla="*/ 0 h 1982788"/>
              <a:gd name="connsiteX1" fmla="*/ 857250 w 1571625"/>
              <a:gd name="connsiteY1" fmla="*/ 1981200 h 1982788"/>
              <a:gd name="connsiteX2" fmla="*/ 1571625 w 1571625"/>
              <a:gd name="connsiteY2" fmla="*/ 9525 h 19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982788">
                <a:moveTo>
                  <a:pt x="0" y="0"/>
                </a:moveTo>
                <a:cubicBezTo>
                  <a:pt x="297656" y="989806"/>
                  <a:pt x="595313" y="1979613"/>
                  <a:pt x="857250" y="1981200"/>
                </a:cubicBezTo>
                <a:cubicBezTo>
                  <a:pt x="1119188" y="1982788"/>
                  <a:pt x="1345406" y="996156"/>
                  <a:pt x="1571625" y="9525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8"/>
          <p:cNvSpPr/>
          <p:nvPr/>
        </p:nvSpPr>
        <p:spPr>
          <a:xfrm>
            <a:off x="8128003" y="1387985"/>
            <a:ext cx="2095500" cy="1982788"/>
          </a:xfrm>
          <a:custGeom>
            <a:avLst/>
            <a:gdLst>
              <a:gd name="connsiteX0" fmla="*/ 0 w 1571625"/>
              <a:gd name="connsiteY0" fmla="*/ 0 h 1982788"/>
              <a:gd name="connsiteX1" fmla="*/ 857250 w 1571625"/>
              <a:gd name="connsiteY1" fmla="*/ 1981200 h 1982788"/>
              <a:gd name="connsiteX2" fmla="*/ 1571625 w 1571625"/>
              <a:gd name="connsiteY2" fmla="*/ 9525 h 19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982788">
                <a:moveTo>
                  <a:pt x="0" y="0"/>
                </a:moveTo>
                <a:cubicBezTo>
                  <a:pt x="297656" y="989806"/>
                  <a:pt x="595313" y="1979613"/>
                  <a:pt x="857250" y="1981200"/>
                </a:cubicBezTo>
                <a:cubicBezTo>
                  <a:pt x="1119188" y="1982788"/>
                  <a:pt x="1345406" y="996156"/>
                  <a:pt x="1571625" y="952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416800" y="826008"/>
            <a:ext cx="3860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Definition of inverses</a:t>
                </a:r>
              </a:p>
              <a:p>
                <a:pPr lvl="1"/>
                <a:r>
                  <a:rPr lang="en-US" dirty="0"/>
                  <a:t>Two functions are inverses if and only if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=6−2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are inverses.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20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Finding inverses</a:t>
                </a:r>
              </a:p>
              <a:p>
                <a:pPr lvl="1"/>
                <a:r>
                  <a:rPr lang="en-US" dirty="0"/>
                  <a:t>Inverses switch the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coordinates</a:t>
                </a:r>
              </a:p>
              <a:p>
                <a:pPr lvl="1"/>
                <a:r>
                  <a:rPr lang="en-US" dirty="0"/>
                  <a:t>Switch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and solve for </a:t>
                </a:r>
                <a:r>
                  <a:rPr lang="en-US" i="1" dirty="0"/>
                  <a:t>y</a:t>
                </a:r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1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solidFill>
                      <a:schemeClr val="accent5"/>
                    </a:solidFill>
                  </a:rPr>
                  <a:t>Find the inverse </a:t>
                </a:r>
                <a:endParaRPr lang="en-US" i="1" dirty="0">
                  <a:solidFill>
                    <a:schemeClr val="accent5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+2, 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5701-62AB-4522-858C-AE22B88D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89E4D-975A-49CD-88F5-2FF0EFF61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</p:spPr>
            <p:txBody>
              <a:bodyPr/>
              <a:lstStyle/>
              <a:p>
                <a:r>
                  <a:rPr lang="en-US" dirty="0"/>
                  <a:t>The power (in watts) of a lightbulb that has a resistance of 240 ohms is represented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240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x </a:t>
                </a:r>
                <a:r>
                  <a:rPr lang="en-US" dirty="0"/>
                  <a:t>is the electric current of a lightbulb in amperes. Find and interpret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279 #1, 5, 9, 13, 17, 21, 25, 29, 33, 37, 43, 45, 47, 51, 57, 71, 77, 83, 87, 91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89E4D-975A-49CD-88F5-2FF0EFF61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06768"/>
                <a:ext cx="12192000" cy="5451231"/>
              </a:xfrm>
              <a:blipFill>
                <a:blip r:embed="rId3"/>
                <a:stretch>
                  <a:fillRect l="-900" t="-2013" r="-150" b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3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05B6-8F34-49E8-BB3D-5D0CBC6F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5-00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53664-2773-4B16-8AD5-2B362AB676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Solve for </a:t>
                </a:r>
                <a:r>
                  <a:rPr lang="en-US" i="1" dirty="0">
                    <a:solidFill>
                      <a:schemeClr val="accent5"/>
                    </a:solidFill>
                  </a:rPr>
                  <a:t>y</a:t>
                </a:r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53664-2773-4B16-8AD5-2B362AB67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BCB5B1-2C82-425F-930B-1FB71353EAB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Solve for </a:t>
                </a:r>
                <a:r>
                  <a:rPr lang="en-US" i="1" dirty="0">
                    <a:solidFill>
                      <a:schemeClr val="accent5"/>
                    </a:solidFill>
                  </a:rPr>
                  <a:t>y</a:t>
                </a:r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229 #1-3, 230 #1-13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BCB5B1-2C82-425F-930B-1FB71353E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151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2B08-5361-4EB0-AD01-DC51631C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65C87-90FD-4B48-8BC3-30C9BA25D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the meaning of a rational exponent.</a:t>
            </a:r>
          </a:p>
          <a:p>
            <a:r>
              <a:rPr lang="en-US" dirty="0"/>
              <a:t>• I can evaluate expressions with rational exponents.</a:t>
            </a:r>
          </a:p>
          <a:p>
            <a:r>
              <a:rPr lang="en-US" dirty="0"/>
              <a:t>• I can solve equations using </a:t>
            </a:r>
            <a:r>
              <a:rPr lang="en-US" i="1" dirty="0"/>
              <a:t>n</a:t>
            </a:r>
            <a:r>
              <a:rPr lang="en-US" dirty="0"/>
              <a:t>th roots.</a:t>
            </a:r>
          </a:p>
        </p:txBody>
      </p:sp>
    </p:spTree>
    <p:extLst>
      <p:ext uri="{BB962C8B-B14F-4D97-AF65-F5344CB8AC3E}">
        <p14:creationId xmlns:p14="http://schemas.microsoft.com/office/powerpoint/2010/main" val="400502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 </a:t>
            </a:r>
            <a:r>
              <a:rPr lang="en-US" i="1" dirty="0"/>
              <a:t>n</a:t>
            </a:r>
            <a:r>
              <a:rPr lang="en-US" dirty="0"/>
              <a:t>th Roots and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Root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2</a:t>
            </a:r>
            <a:r>
              <a:rPr lang="en-US" dirty="0"/>
              <a:t> = b, then a is a square (2</a:t>
            </a:r>
            <a:r>
              <a:rPr lang="en-US" baseline="30000" dirty="0"/>
              <a:t>nd</a:t>
            </a:r>
            <a:r>
              <a:rPr lang="en-US" dirty="0"/>
              <a:t>) root of b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n</a:t>
            </a:r>
            <a:r>
              <a:rPr lang="en-US" dirty="0"/>
              <a:t> = b, then a is the n</a:t>
            </a:r>
            <a:r>
              <a:rPr lang="en-US" baseline="30000" dirty="0"/>
              <a:t>th</a:t>
            </a:r>
            <a:r>
              <a:rPr lang="en-US" dirty="0"/>
              <a:t> root of b</a:t>
            </a:r>
          </a:p>
          <a:p>
            <a:r>
              <a:rPr lang="en-US" dirty="0">
                <a:solidFill>
                  <a:schemeClr val="accent3"/>
                </a:solidFill>
              </a:rPr>
              <a:t>Parts of a radical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Radical 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91000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600" y="5181600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Radicand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2540000" y="4267205"/>
            <a:ext cx="1219200" cy="2161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5283200" y="4806556"/>
            <a:ext cx="1422400" cy="3750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5283200" y="4102388"/>
            <a:ext cx="1422400" cy="153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3640" y="3885578"/>
                <a:ext cx="1905458" cy="1193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6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640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6400" i="1">
                              <a:latin typeface="Cambria Math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40" y="3885578"/>
                <a:ext cx="1905458" cy="1193147"/>
              </a:xfrm>
              <a:prstGeom prst="rect">
                <a:avLst/>
              </a:prstGeom>
              <a:blipFill>
                <a:blip r:embed="rId3"/>
                <a:stretch>
                  <a:fillRect r="-4636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0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ookman-Cambria">
      <a:majorFont>
        <a:latin typeface="Bookman Old Style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3895</Words>
  <Application>Microsoft Office PowerPoint</Application>
  <PresentationFormat>Widescreen</PresentationFormat>
  <Paragraphs>603</Paragraphs>
  <Slides>65</Slides>
  <Notes>63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Bookman Old Style</vt:lpstr>
      <vt:lpstr>Calibri</vt:lpstr>
      <vt:lpstr>Cambria</vt:lpstr>
      <vt:lpstr>Cambria Math</vt:lpstr>
      <vt:lpstr>Comic Sans MS</vt:lpstr>
      <vt:lpstr>Symbol</vt:lpstr>
      <vt:lpstr>Wingdings</vt:lpstr>
      <vt:lpstr>Office Theme</vt:lpstr>
      <vt:lpstr>Rational Exponents and Radical Functions</vt:lpstr>
      <vt:lpstr>PowerPoint Presentation</vt:lpstr>
      <vt:lpstr>5-00 Properties of Exponents</vt:lpstr>
      <vt:lpstr>5-00 Properties of Exponents</vt:lpstr>
      <vt:lpstr>5-00 Properties of Exponents</vt:lpstr>
      <vt:lpstr>5-00 Properties of Exponents</vt:lpstr>
      <vt:lpstr>5-00 Properties of Exponents</vt:lpstr>
      <vt:lpstr>5.1 nth Roots and Rational Exponents</vt:lpstr>
      <vt:lpstr>5.1 nth Roots and Rational Exponents</vt:lpstr>
      <vt:lpstr>5.1 nth Roots and Rational Exponents</vt:lpstr>
      <vt:lpstr>5.1 nth Roots and Rational Exponents</vt:lpstr>
      <vt:lpstr>5.1 nth Roots and Rational Exponents</vt:lpstr>
      <vt:lpstr>5.1 nth Roots and Rational Exponents</vt:lpstr>
      <vt:lpstr>5.1 nth Roots and Rational Exponents</vt:lpstr>
      <vt:lpstr>5-02A Properties of Rational Exponents and Simplifying Radicals</vt:lpstr>
      <vt:lpstr>5.2 Properties of Rational Exponents and Radicals</vt:lpstr>
      <vt:lpstr>5-02A Properties of Rational Exponents and Simplifying Radicals</vt:lpstr>
      <vt:lpstr>5-02A Properties of Rational Exponents and Simplifying Radicals</vt:lpstr>
      <vt:lpstr>5-02A Properties of Rational Exponents and Simplifying Radicals</vt:lpstr>
      <vt:lpstr>5-02A Properties of Rational Exponents and Simplifying Radicals</vt:lpstr>
      <vt:lpstr>5-02A Properties of Rational Exponents and Simplifying Radicals</vt:lpstr>
      <vt:lpstr>5-02A Properties of Rational Exponents and Simplifying Radicals</vt:lpstr>
      <vt:lpstr>5-02B Operations with Radicals</vt:lpstr>
      <vt:lpstr>5-02B Operations with Radicals</vt:lpstr>
      <vt:lpstr>5-02B Operations with Radicals</vt:lpstr>
      <vt:lpstr>5-02B Operations with Radicals</vt:lpstr>
      <vt:lpstr>5-02B Operations with Radicals</vt:lpstr>
      <vt:lpstr>5.3 Graphing Radical Equations</vt:lpstr>
      <vt:lpstr>5.3 Graphing Radical Equations</vt:lpstr>
      <vt:lpstr>5.3 Graphing Radical Equations</vt:lpstr>
      <vt:lpstr>5.3 Graphing Radical Equations</vt:lpstr>
      <vt:lpstr>5.3 Graphing Radical Equations</vt:lpstr>
      <vt:lpstr>5.3 Graphing Radical Equations</vt:lpstr>
      <vt:lpstr>5.3 Graphing Radical Equations</vt:lpstr>
      <vt:lpstr>5.3 Graphing Radical Equations</vt:lpstr>
      <vt:lpstr>5.3 Graphing Radical Equations</vt:lpstr>
      <vt:lpstr>5.4 Solving Radical Equations and Inequalities</vt:lpstr>
      <vt:lpstr>5.4 Solving Radical Equations and Inequalities</vt:lpstr>
      <vt:lpstr>5.4 Solving Radical Equations and Inequalities</vt:lpstr>
      <vt:lpstr>5.4 Solving Radical Equations and Inequalities</vt:lpstr>
      <vt:lpstr>5.4 Solving Radical Equations and Inequalities</vt:lpstr>
      <vt:lpstr>5.4 Solving Radical Equations and Inequalities</vt:lpstr>
      <vt:lpstr>5.5 Performing Function Operations</vt:lpstr>
      <vt:lpstr>5.5 Performing Function Operations</vt:lpstr>
      <vt:lpstr>5.5 Performing Function Operations</vt:lpstr>
      <vt:lpstr>5.5 Performing Function Operations</vt:lpstr>
      <vt:lpstr>5.5 Performing Function Operations</vt:lpstr>
      <vt:lpstr>5.5 Performing Function Operations</vt:lpstr>
      <vt:lpstr>5.5 Performing Function Operations</vt:lpstr>
      <vt:lpstr>5.5 Performing Function Operations</vt:lpstr>
      <vt:lpstr>5.6 Composition of Functions</vt:lpstr>
      <vt:lpstr>5.6 Composition of Functions</vt:lpstr>
      <vt:lpstr>5.6 Composition of Functions</vt:lpstr>
      <vt:lpstr>5.6 Composition of Functions</vt:lpstr>
      <vt:lpstr>5.6 Composition of Functions</vt:lpstr>
      <vt:lpstr>5.6 Composition of Functions</vt:lpstr>
      <vt:lpstr>5.7 Inverse of a Function</vt:lpstr>
      <vt:lpstr>5.7 Inverse of a Function</vt:lpstr>
      <vt:lpstr>5.7 Inverse of a Function</vt:lpstr>
      <vt:lpstr>5.7 Inverse of a Function</vt:lpstr>
      <vt:lpstr>5.7 Inverse of a Function</vt:lpstr>
      <vt:lpstr>5.7 Inverse of a Function</vt:lpstr>
      <vt:lpstr>5.7 Inverse of a Function</vt:lpstr>
      <vt:lpstr>5.7 Inverse of a Function</vt:lpstr>
      <vt:lpstr>5.7 Inverse of a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62</cp:revision>
  <dcterms:created xsi:type="dcterms:W3CDTF">2021-09-10T15:54:36Z</dcterms:created>
  <dcterms:modified xsi:type="dcterms:W3CDTF">2024-12-10T13:50:47Z</dcterms:modified>
</cp:coreProperties>
</file>